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D_72A43E68.xml" ContentType="application/vnd.ms-powerpoint.comments+xml"/>
  <Override PartName="/ppt/comments/modernComment_10A_10369C1A.xml" ContentType="application/vnd.ms-powerpoint.comments+xml"/>
  <Override PartName="/ppt/comments/modernComment_110_214F48B2.xml" ContentType="application/vnd.ms-powerpoint.comments+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4"/>
  </p:notesMasterIdLst>
  <p:sldIdLst>
    <p:sldId id="256" r:id="rId5"/>
    <p:sldId id="257" r:id="rId6"/>
    <p:sldId id="265" r:id="rId7"/>
    <p:sldId id="269" r:id="rId8"/>
    <p:sldId id="266" r:id="rId9"/>
    <p:sldId id="268" r:id="rId10"/>
    <p:sldId id="272" r:id="rId11"/>
    <p:sldId id="270" r:id="rId12"/>
    <p:sldId id="271" r:id="rId13"/>
  </p:sldIdLst>
  <p:sldSz cx="12192000" cy="6858000"/>
  <p:notesSz cx="6858000" cy="9144000"/>
  <p:embeddedFontLst>
    <p:embeddedFont>
      <p:font typeface="Montserrat" panose="00000500000000000000" pitchFamily="2" charset="0"/>
      <p:regular r:id="rId15"/>
      <p:bold r:id="rId16"/>
      <p:italic r:id="rId17"/>
      <p:boldItalic r:id="rId18"/>
    </p:embeddedFont>
    <p:embeddedFont>
      <p:font typeface="Montserrat Medium" panose="00000600000000000000" pitchFamily="2" charset="0"/>
      <p:regular r:id="rId19"/>
      <p: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500320-C9CF-724B-CA3E-FCBE9697477F}" name="Charlotte McCluskey" initials="CM" userId="S::charlotte.mccluskey_ocr.org.uk#ext#@jointcouncilqualifications.onmicrosoft.com::2da310d3-3a6d-40d7-a73b-5d3c80c682c4" providerId="AD"/>
  <p188:author id="{5F0B5B2E-2644-61C0-0234-9E58A506051E}" name="Lalita Handford" initials="LH" userId="S::lhandford_aqa.org.uk#ext#@jointcouncilqualifications.onmicrosoft.com::e735d23e-e5e2-4d3d-aa20-0faed3144829" providerId="AD"/>
  <p188:author id="{47D45832-E1FE-2393-FFD3-97437BDC72CB}" name="Phillips, Jason" initials="PJ" userId="S::jason.phillips_wjec.co.uk#ext#@jointcouncilqualifications.onmicrosoft.com::1f528f64-a3cb-45f7-94bb-63785c68229f" providerId="AD"/>
  <p188:author id="{9842374B-EFB7-5ECA-8509-EE36864A549E}" name="Nyanda Foday" initials="NF" userId="S::nfoday_aqa.org.uk#ext#@jointcouncilqualifications.onmicrosoft.com::40dfdc62-ea88-4c78-ae25-4bf0f13b683b" providerId="AD"/>
  <p188:author id="{35D7E350-397A-257C-AC8B-F2ECF138E6BC}" name="Guest User" initials="GU" userId="S::urn:spo:anon#2cd7f452ec53c92b5aba5ed315e5699ebe00ab0e219df4f3a144f6c5c8e1dcce::" providerId="AD"/>
  <p188:author id="{ECC39A8F-5757-B843-FBA8-403A7E948D2A}" name="Lalita Handford" initials="LH" userId="S::LHandford@aqa.org.uk::d7baff7a-00d6-41e5-b058-b13a5cc6c114" providerId="AD"/>
  <p188:author id="{D4F2DEF4-4EDB-B411-BDF4-0AA761CABC4B}" name="Rebecca Broad" initials="RB" userId="S::Rebecca.Broad@jcq.org.uk::4a683133-d64e-4907-ad88-3490ff30ac5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1A46"/>
    <a:srgbClr val="FFD203"/>
    <a:srgbClr val="F39200"/>
    <a:srgbClr val="66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91144F-0124-4D3A-9778-425E7DB01F1D}" v="5" dt="2026-08-26T14:27:29.7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400" autoAdjust="0"/>
    <p:restoredTop sz="87224" autoAdjust="0"/>
  </p:normalViewPr>
  <p:slideViewPr>
    <p:cSldViewPr snapToGrid="0">
      <p:cViewPr varScale="1">
        <p:scale>
          <a:sx n="61" d="100"/>
          <a:sy n="61" d="100"/>
        </p:scale>
        <p:origin x="1168" y="8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lita Handford" userId="d7baff7a-00d6-41e5-b058-b13a5cc6c114" providerId="ADAL" clId="{74895E61-D366-4FD5-8D42-8C9007DAEDAA}"/>
    <pc:docChg chg="undo custSel modSld">
      <pc:chgData name="Lalita Handford" userId="d7baff7a-00d6-41e5-b058-b13a5cc6c114" providerId="ADAL" clId="{74895E61-D366-4FD5-8D42-8C9007DAEDAA}" dt="2026-08-26T14:27:35.957" v="6" actId="13926"/>
      <pc:docMkLst>
        <pc:docMk/>
      </pc:docMkLst>
      <pc:sldChg chg="modSp mod">
        <pc:chgData name="Lalita Handford" userId="d7baff7a-00d6-41e5-b058-b13a5cc6c114" providerId="ADAL" clId="{74895E61-D366-4FD5-8D42-8C9007DAEDAA}" dt="2026-08-26T14:27:35.957" v="6" actId="13926"/>
        <pc:sldMkLst>
          <pc:docMk/>
          <pc:sldMk cId="272014362" sldId="266"/>
        </pc:sldMkLst>
        <pc:spChg chg="mod">
          <ac:chgData name="Lalita Handford" userId="d7baff7a-00d6-41e5-b058-b13a5cc6c114" providerId="ADAL" clId="{74895E61-D366-4FD5-8D42-8C9007DAEDAA}" dt="2026-08-26T14:27:35.957" v="6" actId="13926"/>
          <ac:spMkLst>
            <pc:docMk/>
            <pc:sldMk cId="272014362" sldId="266"/>
            <ac:spMk id="12" creationId="{B5ED39D6-E097-5696-4FC5-94E8B4D9FE79}"/>
          </ac:spMkLst>
        </pc:spChg>
      </pc:sldChg>
    </pc:docChg>
  </pc:docChgLst>
</pc:chgInfo>
</file>

<file path=ppt/comments/modernComment_10A_10369C1A.xml><?xml version="1.0" encoding="utf-8"?>
<p188:cmLst xmlns:a="http://schemas.openxmlformats.org/drawingml/2006/main" xmlns:r="http://schemas.openxmlformats.org/officeDocument/2006/relationships" xmlns:p188="http://schemas.microsoft.com/office/powerpoint/2018/8/main">
  <p188:cm id="{C890F434-53E2-450E-A8D0-E36818CB5DEF}" authorId="{ECC39A8F-5757-B843-FBA8-403A7E948D2A}" created="2026-08-26T14:27:45.959">
    <ac:deMkLst xmlns:ac="http://schemas.microsoft.com/office/drawing/2013/main/command">
      <pc:docMk xmlns:pc="http://schemas.microsoft.com/office/powerpoint/2013/main/command"/>
      <pc:sldMk xmlns:pc="http://schemas.microsoft.com/office/powerpoint/2013/main/command" cId="272014362" sldId="266"/>
      <ac:spMk id="12" creationId="{B5ED39D6-E097-5696-4FC5-94E8B4D9FE79}"/>
    </ac:deMkLst>
    <p188:txBody>
      <a:bodyPr/>
      <a:lstStyle/>
      <a:p>
        <a:r>
          <a:rPr lang="en-GB"/>
          <a:t>Added second bullet</a:t>
        </a:r>
      </a:p>
    </p188:txBody>
  </p188:cm>
</p188:cmLst>
</file>

<file path=ppt/comments/modernComment_10D_72A43E68.xml><?xml version="1.0" encoding="utf-8"?>
<p188:cmLst xmlns:a="http://schemas.openxmlformats.org/drawingml/2006/main" xmlns:r="http://schemas.openxmlformats.org/officeDocument/2006/relationships" xmlns:p188="http://schemas.microsoft.com/office/powerpoint/2018/8/main">
  <p188:cm id="{6B1DE901-94E0-49AB-88CD-CC78B1E5DD4F}" authorId="{5F0B5B2E-2644-61C0-0234-9E58A506051E}" created="2026-04-09T15:10:19.124">
    <pc:sldMkLst xmlns:pc="http://schemas.microsoft.com/office/powerpoint/2013/main/command">
      <pc:docMk/>
      <pc:sldMk cId="1923366504" sldId="269"/>
    </pc:sldMkLst>
    <p188:txBody>
      <a:bodyPr/>
      <a:lstStyle/>
      <a:p>
        <a:r>
          <a:rPr lang="en-GB"/>
          <a:t>'3. Declare it's all your own work' feels misleading, it is expanded on but the statement itself suggests the opposite of what we want. Declare AI use or something similar would make more sense?</a:t>
        </a:r>
      </a:p>
    </p188:txBody>
    <p188:extLst>
      <p:ext xmlns:p="http://schemas.openxmlformats.org/presentationml/2006/main" uri="{57CB4572-C831-44C2-8A1C-0ADB6CCDFE69}">
        <p223:reactions xmlns:p223="http://schemas.microsoft.com/office/powerpoint/2022/03/main">
          <p223:rxn type="👍">
            <p223:instance time="2026-04-29T13:34:34.781" authorId="{9842374B-EFB7-5ECA-8509-EE36864A549E}"/>
          </p223:rxn>
        </p223:reactions>
      </p:ext>
    </p188:extLst>
  </p188:cm>
  <p188:cm id="{479CC0AD-E69C-42E4-89D6-0CB18EFF395C}" authorId="{ECC39A8F-5757-B843-FBA8-403A7E948D2A}" created="2026-08-26T14:26:24.482">
    <pc:sldMkLst xmlns:pc="http://schemas.microsoft.com/office/powerpoint/2013/main/command">
      <pc:docMk/>
      <pc:sldMk cId="1923366504" sldId="269"/>
    </pc:sldMkLst>
    <p188:txBody>
      <a:bodyPr/>
      <a:lstStyle/>
      <a:p>
        <a:r>
          <a:rPr lang="en-GB"/>
          <a:t>Have suggested change on the poster for candidates of ‘Only sign when you're sure’ for bullet 3</a:t>
        </a:r>
      </a:p>
    </p188:txBody>
  </p188:cm>
</p188:cmLst>
</file>

<file path=ppt/comments/modernComment_110_214F48B2.xml><?xml version="1.0" encoding="utf-8"?>
<p188:cmLst xmlns:a="http://schemas.openxmlformats.org/drawingml/2006/main" xmlns:r="http://schemas.openxmlformats.org/officeDocument/2006/relationships" xmlns:p188="http://schemas.microsoft.com/office/powerpoint/2018/8/main">
  <p188:cm id="{CA4EBF04-8DE9-4A1A-B653-344ADCD6B1DE}" authorId="{9842374B-EFB7-5ECA-8509-EE36864A549E}" created="2026-04-29T13:35:22.969">
    <pc:sldMkLst xmlns:pc="http://schemas.microsoft.com/office/powerpoint/2013/main/command">
      <pc:docMk/>
      <pc:sldMk cId="558844082" sldId="272"/>
    </pc:sldMkLst>
    <p188:txBody>
      <a:bodyPr/>
      <a:lstStyle/>
      <a:p>
        <a:r>
          <a:rPr lang="en-GB"/>
          <a:t>I think the messaging of this slide (and this point across several documents) is confused</a:t>
        </a:r>
      </a:p>
    </p188:txBody>
  </p188:cm>
  <p188:cm id="{87AA4D26-33AF-47EF-A601-1A9AA6E9A088}" authorId="{ECC39A8F-5757-B843-FBA8-403A7E948D2A}" created="2026-08-26T14:29:48.212">
    <pc:sldMkLst xmlns:pc="http://schemas.microsoft.com/office/powerpoint/2013/main/command">
      <pc:docMk/>
      <pc:sldMk cId="558844082" sldId="272"/>
    </pc:sldMkLst>
    <p188:txBody>
      <a:bodyPr/>
      <a:lstStyle/>
      <a:p>
        <a:r>
          <a:rPr lang="en-GB"/>
          <a:t>See slide 4, suggest change to:
‘Only sign when you’re sure’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FE9D89-34B3-46E4-853A-1ED5EA0F738C}"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1D0088-8619-43FD-8402-264FD90240BA}" type="slidenum">
              <a:rPr lang="en-GB" smtClean="0"/>
              <a:t>‹#›</a:t>
            </a:fld>
            <a:endParaRPr lang="en-GB"/>
          </a:p>
        </p:txBody>
      </p:sp>
    </p:spTree>
    <p:extLst>
      <p:ext uri="{BB962C8B-B14F-4D97-AF65-F5344CB8AC3E}">
        <p14:creationId xmlns:p14="http://schemas.microsoft.com/office/powerpoint/2010/main" val="275381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A1D0088-8619-43FD-8402-264FD90240BA}" type="slidenum">
              <a:rPr lang="en-GB" smtClean="0"/>
              <a:t>1</a:t>
            </a:fld>
            <a:endParaRPr lang="en-GB"/>
          </a:p>
        </p:txBody>
      </p:sp>
    </p:spTree>
    <p:extLst>
      <p:ext uri="{BB962C8B-B14F-4D97-AF65-F5344CB8AC3E}">
        <p14:creationId xmlns:p14="http://schemas.microsoft.com/office/powerpoint/2010/main" val="2342588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A1D0088-8619-43FD-8402-264FD90240BA}" type="slidenum">
              <a:rPr lang="en-GB" smtClean="0"/>
              <a:t>9</a:t>
            </a:fld>
            <a:endParaRPr lang="en-GB"/>
          </a:p>
        </p:txBody>
      </p:sp>
    </p:spTree>
    <p:extLst>
      <p:ext uri="{BB962C8B-B14F-4D97-AF65-F5344CB8AC3E}">
        <p14:creationId xmlns:p14="http://schemas.microsoft.com/office/powerpoint/2010/main" val="23204904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Snip Single Corner of Rectangle 6">
            <a:extLst>
              <a:ext uri="{FF2B5EF4-FFF2-40B4-BE49-F238E27FC236}">
                <a16:creationId xmlns:a16="http://schemas.microsoft.com/office/drawing/2014/main" id="{E0C139AB-9B0B-0DBE-389B-B5702DD8EE59}"/>
              </a:ext>
            </a:extLst>
          </p:cNvPr>
          <p:cNvSpPr/>
          <p:nvPr userDrawn="1"/>
        </p:nvSpPr>
        <p:spPr>
          <a:xfrm>
            <a:off x="0" y="0"/>
            <a:ext cx="12192000" cy="6502400"/>
          </a:xfrm>
          <a:prstGeom prst="snip1Rect">
            <a:avLst/>
          </a:prstGeom>
          <a:solidFill>
            <a:srgbClr val="2E1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1547C44-2436-8303-56E7-58A0EF8112FF}"/>
              </a:ext>
            </a:extLst>
          </p:cNvPr>
          <p:cNvSpPr/>
          <p:nvPr userDrawn="1"/>
        </p:nvSpPr>
        <p:spPr>
          <a:xfrm>
            <a:off x="0" y="6502400"/>
            <a:ext cx="12192000" cy="355600"/>
          </a:xfrm>
          <a:prstGeom prst="rect">
            <a:avLst/>
          </a:prstGeom>
          <a:solidFill>
            <a:srgbClr val="FFD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AF0BCE8-AA9D-C8C5-4150-27194DAAEE85}"/>
              </a:ext>
            </a:extLst>
          </p:cNvPr>
          <p:cNvSpPr>
            <a:spLocks noGrp="1"/>
          </p:cNvSpPr>
          <p:nvPr>
            <p:ph type="ctrTitle"/>
          </p:nvPr>
        </p:nvSpPr>
        <p:spPr>
          <a:xfrm>
            <a:off x="838200" y="3157768"/>
            <a:ext cx="7086600" cy="2102899"/>
          </a:xfrm>
        </p:spPr>
        <p:txBody>
          <a:bodyPr anchor="b"/>
          <a:lstStyle>
            <a:lvl1pPr algn="l">
              <a:defRPr sz="6000">
                <a:solidFill>
                  <a:srgbClr val="FFD203"/>
                </a:solidFill>
              </a:defRPr>
            </a:lvl1pPr>
          </a:lstStyle>
          <a:p>
            <a:r>
              <a:rPr lang="en-GB" dirty="0"/>
              <a:t>Click to edit Master title style</a:t>
            </a:r>
          </a:p>
        </p:txBody>
      </p:sp>
      <p:sp>
        <p:nvSpPr>
          <p:cNvPr id="3" name="Subtitle 2">
            <a:extLst>
              <a:ext uri="{FF2B5EF4-FFF2-40B4-BE49-F238E27FC236}">
                <a16:creationId xmlns:a16="http://schemas.microsoft.com/office/drawing/2014/main" id="{580AFF4E-D263-FFAA-9DDB-7AD3A6214D61}"/>
              </a:ext>
            </a:extLst>
          </p:cNvPr>
          <p:cNvSpPr>
            <a:spLocks noGrp="1"/>
          </p:cNvSpPr>
          <p:nvPr>
            <p:ph type="subTitle" idx="1"/>
          </p:nvPr>
        </p:nvSpPr>
        <p:spPr>
          <a:xfrm>
            <a:off x="838200" y="5385078"/>
            <a:ext cx="7086600" cy="362935"/>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grpSp>
        <p:nvGrpSpPr>
          <p:cNvPr id="19" name="Group 18">
            <a:extLst>
              <a:ext uri="{FF2B5EF4-FFF2-40B4-BE49-F238E27FC236}">
                <a16:creationId xmlns:a16="http://schemas.microsoft.com/office/drawing/2014/main" id="{49C6048C-A873-B605-3499-20EBCC42B98F}"/>
              </a:ext>
            </a:extLst>
          </p:cNvPr>
          <p:cNvGrpSpPr/>
          <p:nvPr userDrawn="1"/>
        </p:nvGrpSpPr>
        <p:grpSpPr>
          <a:xfrm>
            <a:off x="0" y="6502400"/>
            <a:ext cx="12192000" cy="355600"/>
            <a:chOff x="0" y="6404610"/>
            <a:chExt cx="15544800" cy="453390"/>
          </a:xfrm>
        </p:grpSpPr>
        <p:pic>
          <p:nvPicPr>
            <p:cNvPr id="17" name="Picture 16">
              <a:extLst>
                <a:ext uri="{FF2B5EF4-FFF2-40B4-BE49-F238E27FC236}">
                  <a16:creationId xmlns:a16="http://schemas.microsoft.com/office/drawing/2014/main" id="{F7111384-7F35-A382-6DF0-24575738F9E7}"/>
                </a:ext>
              </a:extLst>
            </p:cNvPr>
            <p:cNvPicPr>
              <a:picLocks noChangeAspect="1"/>
            </p:cNvPicPr>
            <p:nvPr userDrawn="1"/>
          </p:nvPicPr>
          <p:blipFill>
            <a:blip r:embed="rId2"/>
            <a:stretch>
              <a:fillRect/>
            </a:stretch>
          </p:blipFill>
          <p:spPr>
            <a:xfrm>
              <a:off x="0" y="6404610"/>
              <a:ext cx="7772400" cy="453390"/>
            </a:xfrm>
            <a:prstGeom prst="rect">
              <a:avLst/>
            </a:prstGeom>
          </p:spPr>
        </p:pic>
        <p:pic>
          <p:nvPicPr>
            <p:cNvPr id="18" name="Picture 17">
              <a:extLst>
                <a:ext uri="{FF2B5EF4-FFF2-40B4-BE49-F238E27FC236}">
                  <a16:creationId xmlns:a16="http://schemas.microsoft.com/office/drawing/2014/main" id="{42F49019-D953-0A2F-7C67-5BD1805BCAB2}"/>
                </a:ext>
              </a:extLst>
            </p:cNvPr>
            <p:cNvPicPr>
              <a:picLocks noChangeAspect="1"/>
            </p:cNvPicPr>
            <p:nvPr userDrawn="1"/>
          </p:nvPicPr>
          <p:blipFill>
            <a:blip r:embed="rId2"/>
            <a:stretch>
              <a:fillRect/>
            </a:stretch>
          </p:blipFill>
          <p:spPr>
            <a:xfrm>
              <a:off x="7772400" y="6404610"/>
              <a:ext cx="7772400" cy="453390"/>
            </a:xfrm>
            <a:prstGeom prst="rect">
              <a:avLst/>
            </a:prstGeom>
          </p:spPr>
        </p:pic>
      </p:grpSp>
      <p:sp>
        <p:nvSpPr>
          <p:cNvPr id="20" name="Right Triangle 19">
            <a:extLst>
              <a:ext uri="{FF2B5EF4-FFF2-40B4-BE49-F238E27FC236}">
                <a16:creationId xmlns:a16="http://schemas.microsoft.com/office/drawing/2014/main" id="{397D47B8-2310-4A14-D526-8F1AF730E506}"/>
              </a:ext>
            </a:extLst>
          </p:cNvPr>
          <p:cNvSpPr/>
          <p:nvPr userDrawn="1"/>
        </p:nvSpPr>
        <p:spPr>
          <a:xfrm>
            <a:off x="11107479" y="0"/>
            <a:ext cx="1084521" cy="1084521"/>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2703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029E2-A5A9-E9AA-99A6-3A49B7870D4B}"/>
              </a:ext>
            </a:extLst>
          </p:cNvPr>
          <p:cNvSpPr>
            <a:spLocks noGrp="1"/>
          </p:cNvSpPr>
          <p:nvPr>
            <p:ph type="title"/>
          </p:nvPr>
        </p:nvSpPr>
        <p:spPr/>
        <p:txBody>
          <a:bodyPr/>
          <a:lstStyle>
            <a:lvl1pPr>
              <a:defRPr>
                <a:solidFill>
                  <a:srgbClr val="2E1A46"/>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98DCEBD2-D2D8-1DB2-0FCD-89A7C378B48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F73AE70-57C7-DB5C-BED5-C912840E389B}"/>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5" name="Footer Placeholder 4">
            <a:extLst>
              <a:ext uri="{FF2B5EF4-FFF2-40B4-BE49-F238E27FC236}">
                <a16:creationId xmlns:a16="http://schemas.microsoft.com/office/drawing/2014/main" id="{E361DEEC-C9FB-2C6E-A681-371475839C57}"/>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60611222-93A4-5D4B-E6D4-36C7C853066C}"/>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239418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3D2E62-20BC-1F0D-0146-A5BC1EC9152D}"/>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C35F59E-E928-BD82-BB3F-C5D6B6F43E26}"/>
              </a:ext>
            </a:extLst>
          </p:cNvPr>
          <p:cNvSpPr>
            <a:spLocks noGrp="1"/>
          </p:cNvSpPr>
          <p:nvPr>
            <p:ph type="title"/>
          </p:nvPr>
        </p:nvSpPr>
        <p:spPr>
          <a:xfrm>
            <a:off x="831850" y="1709738"/>
            <a:ext cx="10515600" cy="2852737"/>
          </a:xfrm>
        </p:spPr>
        <p:txBody>
          <a:bodyPr anchor="b"/>
          <a:lstStyle>
            <a:lvl1pPr>
              <a:defRPr sz="6000">
                <a:solidFill>
                  <a:srgbClr val="FFD203"/>
                </a:solidFill>
              </a:defRPr>
            </a:lvl1pPr>
          </a:lstStyle>
          <a:p>
            <a:r>
              <a:rPr lang="en-GB" dirty="0"/>
              <a:t>Click to edit Master title style</a:t>
            </a:r>
          </a:p>
        </p:txBody>
      </p:sp>
      <p:sp>
        <p:nvSpPr>
          <p:cNvPr id="3" name="Text Placeholder 2">
            <a:extLst>
              <a:ext uri="{FF2B5EF4-FFF2-40B4-BE49-F238E27FC236}">
                <a16:creationId xmlns:a16="http://schemas.microsoft.com/office/drawing/2014/main" id="{C403C123-6BD7-7912-BED3-7F6328A7C8DB}"/>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A5884EF-8A41-E661-F159-B4E8895C59C2}"/>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5" name="Footer Placeholder 4">
            <a:extLst>
              <a:ext uri="{FF2B5EF4-FFF2-40B4-BE49-F238E27FC236}">
                <a16:creationId xmlns:a16="http://schemas.microsoft.com/office/drawing/2014/main" id="{0B490869-537D-9840-1C65-5DEEA051DD56}"/>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5289B0C7-0044-8A95-D85D-D736D7A1F8BB}"/>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3583474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8023-F368-879D-5C26-9EA22DBEE9D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EE79DF2-B803-06DB-D3E1-F2723277AD9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8E53838-1A49-4AD0-C8F8-80DD180BBF2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31BF5E3-A67E-A7D3-A8D6-5D2C431C62FA}"/>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6" name="Footer Placeholder 5">
            <a:extLst>
              <a:ext uri="{FF2B5EF4-FFF2-40B4-BE49-F238E27FC236}">
                <a16:creationId xmlns:a16="http://schemas.microsoft.com/office/drawing/2014/main" id="{B5781CF4-581F-643A-8F7E-966CB39BC6A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418E30EB-DECD-8727-5379-6B4D3E84ECA5}"/>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641378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777C8-14CC-E4E9-3ECB-0D7A97C5F70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C43552E-9BE4-DA6E-0748-DAC70D29D5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DC24749-EFAC-C627-DA5A-04E10EF6013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C6EE5DB-773E-E4DB-84BA-1AA1C7CB8D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53A5A30-7153-ADF3-5A22-F490A33C6BA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91A77A5-DD6C-664B-47FC-9E29A8CCEBDD}"/>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8" name="Footer Placeholder 7">
            <a:extLst>
              <a:ext uri="{FF2B5EF4-FFF2-40B4-BE49-F238E27FC236}">
                <a16:creationId xmlns:a16="http://schemas.microsoft.com/office/drawing/2014/main" id="{6319C5E0-6E0A-7211-EC86-4088F124C7A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D46ED412-9D70-1765-7236-9610C8898D13}"/>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3133652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555F7-F268-1AF1-CE55-4E63FFAB560C}"/>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C1644DB-440A-BB6E-8E5B-2E77FC5013D7}"/>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4" name="Footer Placeholder 3">
            <a:extLst>
              <a:ext uri="{FF2B5EF4-FFF2-40B4-BE49-F238E27FC236}">
                <a16:creationId xmlns:a16="http://schemas.microsoft.com/office/drawing/2014/main" id="{70AB7F9F-9EB4-EC84-5242-88C9B8AC1306}"/>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D8B09A62-088A-38B6-6E7F-F14C9F9221C6}"/>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555940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9F31A74-3B15-963E-0F22-ED9540B6C334}"/>
              </a:ext>
            </a:extLst>
          </p:cNvPr>
          <p:cNvSpPr/>
          <p:nvPr userDrawn="1"/>
        </p:nvSpPr>
        <p:spPr>
          <a:xfrm>
            <a:off x="0" y="0"/>
            <a:ext cx="12192000" cy="6858000"/>
          </a:xfrm>
          <a:prstGeom prst="rect">
            <a:avLst/>
          </a:prstGeom>
          <a:gradFill flip="none" rotWithShape="1">
            <a:gsLst>
              <a:gs pos="0">
                <a:srgbClr val="FFD203"/>
              </a:gs>
              <a:gs pos="100000">
                <a:srgbClr val="F392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Date Placeholder 1">
            <a:extLst>
              <a:ext uri="{FF2B5EF4-FFF2-40B4-BE49-F238E27FC236}">
                <a16:creationId xmlns:a16="http://schemas.microsoft.com/office/drawing/2014/main" id="{584E18B8-8E31-A726-14AC-521F604E5A81}"/>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3" name="Footer Placeholder 2">
            <a:extLst>
              <a:ext uri="{FF2B5EF4-FFF2-40B4-BE49-F238E27FC236}">
                <a16:creationId xmlns:a16="http://schemas.microsoft.com/office/drawing/2014/main" id="{BBBDEF11-B398-93FE-3966-C28D2EB1A21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3A682FA8-7644-B599-41D7-1DE9EFE68024}"/>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2248596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DA04-C8F3-8932-F1BE-41CFFBE350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992ABFB-0882-0539-E2AE-3651CDC283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9A7E9DD-1EF8-BC5B-C834-9106EABBC9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39A4C9A-1346-7BAC-9EEF-CF064C229545}"/>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6" name="Footer Placeholder 5">
            <a:extLst>
              <a:ext uri="{FF2B5EF4-FFF2-40B4-BE49-F238E27FC236}">
                <a16:creationId xmlns:a16="http://schemas.microsoft.com/office/drawing/2014/main" id="{4CCE6A8C-F5F8-997B-A680-424229C9C5C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687FB754-DAB7-EE29-F85A-A099E07E3ADC}"/>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3175805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B8F67-231A-AA17-7311-3EFF078AAF1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A7D7C90B-1E22-7251-F514-91B4739459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F19D8ED-C624-6445-8F8B-9EABFAD0A7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0C63DEE-087A-100E-337F-0B6A164F422F}"/>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6" name="Footer Placeholder 5">
            <a:extLst>
              <a:ext uri="{FF2B5EF4-FFF2-40B4-BE49-F238E27FC236}">
                <a16:creationId xmlns:a16="http://schemas.microsoft.com/office/drawing/2014/main" id="{B1FBF281-67C5-7FBB-CD3B-52845E86BE86}"/>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FAC9DBEC-394D-AA95-E9FB-B163B6F035DF}"/>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843976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B06DD-624B-1F06-3F0A-8D03F0351AC7}"/>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B5A2BDA-AAED-7AAA-AAD1-DC8C8C56C2E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4A48957-FCF2-0F06-32B2-A5060BD8337D}"/>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5" name="Footer Placeholder 4">
            <a:extLst>
              <a:ext uri="{FF2B5EF4-FFF2-40B4-BE49-F238E27FC236}">
                <a16:creationId xmlns:a16="http://schemas.microsoft.com/office/drawing/2014/main" id="{FA08C5EA-8BDD-027B-38F7-E1531C1BA87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960154C5-BC5F-6B1B-6E89-426543A0E612}"/>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1128429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F1A4A0-0F65-E314-479E-03790E8C457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E011A2DB-08B9-17BE-9359-1FD1F90B8B7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442E349-D5CB-415A-F7CC-2C60B62FDF6B}"/>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5" name="Footer Placeholder 4">
            <a:extLst>
              <a:ext uri="{FF2B5EF4-FFF2-40B4-BE49-F238E27FC236}">
                <a16:creationId xmlns:a16="http://schemas.microsoft.com/office/drawing/2014/main" id="{6F5BCCDF-DB28-3ABC-BBF1-DBF66215988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7FED3E0A-F0A3-72B8-30C3-7C7B265D999F}"/>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4202608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9D1CBD-0D48-ED71-0F0F-9440081683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6F9F64BA-4E8F-8752-124E-7D993AB5E4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6883561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i="0" kern="1200">
          <a:solidFill>
            <a:srgbClr val="2E1A46"/>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8/10/relationships/comments" Target="../comments/modernComment_10D_72A43E6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microsoft.com/office/2018/10/relationships/comments" Target="../comments/modernComment_10A_10369C1A.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microsoft.com/office/2018/10/relationships/comments" Target="../comments/modernComment_110_214F48B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A34B-7214-7CDC-B37D-A2FB094AC2F7}"/>
              </a:ext>
            </a:extLst>
          </p:cNvPr>
          <p:cNvSpPr>
            <a:spLocks noGrp="1"/>
          </p:cNvSpPr>
          <p:nvPr>
            <p:ph type="ctrTitle"/>
          </p:nvPr>
        </p:nvSpPr>
        <p:spPr>
          <a:xfrm>
            <a:off x="838200" y="3157768"/>
            <a:ext cx="7633996" cy="2102899"/>
          </a:xfrm>
        </p:spPr>
        <p:txBody>
          <a:bodyPr>
            <a:normAutofit fontScale="90000"/>
          </a:bodyPr>
          <a:lstStyle/>
          <a:p>
            <a:r>
              <a:rPr lang="en-GB" b="0" dirty="0">
                <a:solidFill>
                  <a:schemeClr val="bg1"/>
                </a:solidFill>
              </a:rPr>
              <a:t>AI and Assessments: </a:t>
            </a:r>
            <a:br>
              <a:rPr lang="en-GB" dirty="0"/>
            </a:br>
            <a:r>
              <a:rPr lang="en-GB" dirty="0"/>
              <a:t>A quick guide for students</a:t>
            </a:r>
          </a:p>
        </p:txBody>
      </p:sp>
      <p:pic>
        <p:nvPicPr>
          <p:cNvPr id="4" name="Picture 3">
            <a:extLst>
              <a:ext uri="{FF2B5EF4-FFF2-40B4-BE49-F238E27FC236}">
                <a16:creationId xmlns:a16="http://schemas.microsoft.com/office/drawing/2014/main" id="{FC00B625-2903-6DA1-FFBD-AC1FEEAFA9D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55964" y="914400"/>
            <a:ext cx="959428" cy="910849"/>
          </a:xfrm>
          <a:prstGeom prst="rect">
            <a:avLst/>
          </a:prstGeom>
        </p:spPr>
      </p:pic>
    </p:spTree>
    <p:extLst>
      <p:ext uri="{BB962C8B-B14F-4D97-AF65-F5344CB8AC3E}">
        <p14:creationId xmlns:p14="http://schemas.microsoft.com/office/powerpoint/2010/main" val="437326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Single Corner of Rectangle 3">
            <a:extLst>
              <a:ext uri="{FF2B5EF4-FFF2-40B4-BE49-F238E27FC236}">
                <a16:creationId xmlns:a16="http://schemas.microsoft.com/office/drawing/2014/main" id="{63F164B8-DB18-8FB3-137C-952459FFE2B6}"/>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a:solidFill>
            <a:srgbClr val="2E1C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ight Triangle 3">
            <a:extLst>
              <a:ext uri="{FF2B5EF4-FFF2-40B4-BE49-F238E27FC236}">
                <a16:creationId xmlns:a16="http://schemas.microsoft.com/office/drawing/2014/main" id="{EB7A247B-CB50-B0E6-FDFC-C77D4F30649F}"/>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a:extLst>
              <a:ext uri="{FF2B5EF4-FFF2-40B4-BE49-F238E27FC236}">
                <a16:creationId xmlns:a16="http://schemas.microsoft.com/office/drawing/2014/main" id="{EF60005A-9339-282B-5765-C9C30EE323DF}"/>
              </a:ext>
            </a:extLst>
          </p:cNvPr>
          <p:cNvSpPr>
            <a:spLocks noGrp="1"/>
          </p:cNvSpPr>
          <p:nvPr>
            <p:ph type="title"/>
          </p:nvPr>
        </p:nvSpPr>
        <p:spPr>
          <a:xfrm>
            <a:off x="838198" y="365125"/>
            <a:ext cx="8497079" cy="1325563"/>
          </a:xfrm>
        </p:spPr>
        <p:txBody>
          <a:bodyPr>
            <a:noAutofit/>
          </a:bodyPr>
          <a:lstStyle/>
          <a:p>
            <a:r>
              <a:rPr lang="en-GB" sz="2800" b="1" dirty="0">
                <a:solidFill>
                  <a:schemeClr val="bg1"/>
                </a:solidFill>
                <a:latin typeface="Montserrat" panose="00000500000000000000" pitchFamily="2" charset="0"/>
              </a:rPr>
              <a:t>What is AI?</a:t>
            </a:r>
          </a:p>
        </p:txBody>
      </p:sp>
      <p:sp>
        <p:nvSpPr>
          <p:cNvPr id="12" name="Content Placeholder 2">
            <a:extLst>
              <a:ext uri="{FF2B5EF4-FFF2-40B4-BE49-F238E27FC236}">
                <a16:creationId xmlns:a16="http://schemas.microsoft.com/office/drawing/2014/main" id="{B5ED39D6-E097-5696-4FC5-94E8B4D9FE79}"/>
              </a:ext>
            </a:extLst>
          </p:cNvPr>
          <p:cNvSpPr txBox="1">
            <a:spLocks/>
          </p:cNvSpPr>
          <p:nvPr/>
        </p:nvSpPr>
        <p:spPr>
          <a:xfrm>
            <a:off x="838200" y="2183363"/>
            <a:ext cx="5257800" cy="4309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2000" dirty="0">
                <a:latin typeface="Montserrat" panose="00000500000000000000" pitchFamily="2" charset="0"/>
              </a:rPr>
              <a:t>AI stands for artificial intelligence and using it is like having a computer that thinks</a:t>
            </a:r>
          </a:p>
          <a:p>
            <a:pPr>
              <a:lnSpc>
                <a:spcPct val="100000"/>
              </a:lnSpc>
            </a:pPr>
            <a:r>
              <a:rPr lang="en-GB" sz="2000" dirty="0">
                <a:latin typeface="Montserrat" panose="00000500000000000000" pitchFamily="2" charset="0"/>
              </a:rPr>
              <a:t>AI tools like ChatGPT or Snapchat My AI can write text, make art and create music by learning from data from the internet, but watch out – they can also make things up and be biased</a:t>
            </a:r>
          </a:p>
          <a:p>
            <a:pPr>
              <a:lnSpc>
                <a:spcPct val="100000"/>
              </a:lnSpc>
            </a:pPr>
            <a:endParaRPr lang="en-GB" sz="2000" dirty="0">
              <a:latin typeface="Montserrat" panose="00000500000000000000" pitchFamily="2" charset="0"/>
            </a:endParaRPr>
          </a:p>
        </p:txBody>
      </p:sp>
      <p:graphicFrame>
        <p:nvGraphicFramePr>
          <p:cNvPr id="13" name="Object 12">
            <a:extLst>
              <a:ext uri="{FF2B5EF4-FFF2-40B4-BE49-F238E27FC236}">
                <a16:creationId xmlns:a16="http://schemas.microsoft.com/office/drawing/2014/main" id="{411ADCDD-3570-7BD4-F0B5-F5FE1E3B138F}"/>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2316920723"/>
              </p:ext>
            </p:extLst>
          </p:nvPr>
        </p:nvGraphicFramePr>
        <p:xfrm>
          <a:off x="7036490" y="3190874"/>
          <a:ext cx="2649520" cy="3000589"/>
        </p:xfrm>
        <a:graphic>
          <a:graphicData uri="http://schemas.openxmlformats.org/presentationml/2006/ole">
            <mc:AlternateContent xmlns:mc="http://schemas.openxmlformats.org/markup-compatibility/2006">
              <mc:Choice xmlns:v="urn:schemas-microsoft-com:vml" Requires="v">
                <p:oleObj r:id="rId2" imgW="1401840" imgH="1587960" progId="">
                  <p:embed/>
                </p:oleObj>
              </mc:Choice>
              <mc:Fallback>
                <p:oleObj r:id="rId2" imgW="1401840" imgH="1587960" progId="">
                  <p:embed/>
                  <p:pic>
                    <p:nvPicPr>
                      <p:cNvPr id="13" name="Object 12">
                        <a:extLst>
                          <a:ext uri="{FF2B5EF4-FFF2-40B4-BE49-F238E27FC236}">
                            <a16:creationId xmlns:a16="http://schemas.microsoft.com/office/drawing/2014/main" id="{411ADCDD-3570-7BD4-F0B5-F5FE1E3B138F}"/>
                          </a:ext>
                          <a:ext uri="{C183D7F6-B498-43B3-948B-1728B52AA6E4}">
                            <adec:decorative xmlns:adec="http://schemas.microsoft.com/office/drawing/2017/decorative" val="1"/>
                          </a:ext>
                        </a:extLst>
                      </p:cNvPr>
                      <p:cNvPicPr/>
                      <p:nvPr/>
                    </p:nvPicPr>
                    <p:blipFill>
                      <a:blip r:embed="rId3"/>
                      <a:stretch>
                        <a:fillRect/>
                      </a:stretch>
                    </p:blipFill>
                    <p:spPr>
                      <a:xfrm>
                        <a:off x="7036490" y="3190874"/>
                        <a:ext cx="2649520" cy="3000589"/>
                      </a:xfrm>
                      <a:prstGeom prst="rect">
                        <a:avLst/>
                      </a:prstGeom>
                    </p:spPr>
                  </p:pic>
                </p:oleObj>
              </mc:Fallback>
            </mc:AlternateContent>
          </a:graphicData>
        </a:graphic>
      </p:graphicFrame>
      <p:pic>
        <p:nvPicPr>
          <p:cNvPr id="17" name="Picture 16">
            <a:extLst>
              <a:ext uri="{FF2B5EF4-FFF2-40B4-BE49-F238E27FC236}">
                <a16:creationId xmlns:a16="http://schemas.microsoft.com/office/drawing/2014/main" id="{732953FF-76F4-F5AB-F99D-E8961D2A509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118858" y="2401312"/>
            <a:ext cx="1764646" cy="1936807"/>
          </a:xfrm>
          <a:prstGeom prst="rect">
            <a:avLst/>
          </a:prstGeom>
        </p:spPr>
      </p:pic>
    </p:spTree>
    <p:extLst>
      <p:ext uri="{BB962C8B-B14F-4D97-AF65-F5344CB8AC3E}">
        <p14:creationId xmlns:p14="http://schemas.microsoft.com/office/powerpoint/2010/main" val="482819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Single Corner of Rectangle 3">
            <a:extLst>
              <a:ext uri="{FF2B5EF4-FFF2-40B4-BE49-F238E27FC236}">
                <a16:creationId xmlns:a16="http://schemas.microsoft.com/office/drawing/2014/main" id="{63F164B8-DB18-8FB3-137C-952459FFE2B6}"/>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a:solidFill>
            <a:srgbClr val="2E1C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ight Triangle 3">
            <a:extLst>
              <a:ext uri="{FF2B5EF4-FFF2-40B4-BE49-F238E27FC236}">
                <a16:creationId xmlns:a16="http://schemas.microsoft.com/office/drawing/2014/main" id="{EB7A247B-CB50-B0E6-FDFC-C77D4F30649F}"/>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a:extLst>
              <a:ext uri="{FF2B5EF4-FFF2-40B4-BE49-F238E27FC236}">
                <a16:creationId xmlns:a16="http://schemas.microsoft.com/office/drawing/2014/main" id="{EF60005A-9339-282B-5765-C9C30EE323DF}"/>
              </a:ext>
            </a:extLst>
          </p:cNvPr>
          <p:cNvSpPr>
            <a:spLocks noGrp="1"/>
          </p:cNvSpPr>
          <p:nvPr>
            <p:ph type="title"/>
          </p:nvPr>
        </p:nvSpPr>
        <p:spPr>
          <a:xfrm>
            <a:off x="838199" y="365125"/>
            <a:ext cx="8497079" cy="1325563"/>
          </a:xfrm>
        </p:spPr>
        <p:txBody>
          <a:bodyPr>
            <a:noAutofit/>
          </a:bodyPr>
          <a:lstStyle/>
          <a:p>
            <a:r>
              <a:rPr lang="en-GB" sz="2800" b="1" dirty="0">
                <a:solidFill>
                  <a:schemeClr val="bg1"/>
                </a:solidFill>
                <a:latin typeface="Montserrat"/>
              </a:rPr>
              <a:t>How can AI be misused</a:t>
            </a:r>
            <a:r>
              <a:rPr lang="en-GB" sz="2800" dirty="0">
                <a:solidFill>
                  <a:schemeClr val="bg1"/>
                </a:solidFill>
                <a:latin typeface="Montserrat"/>
              </a:rPr>
              <a:t> in assessments?</a:t>
            </a:r>
            <a:endParaRPr lang="en-US" dirty="0"/>
          </a:p>
        </p:txBody>
      </p:sp>
      <p:sp>
        <p:nvSpPr>
          <p:cNvPr id="12" name="Content Placeholder 2">
            <a:extLst>
              <a:ext uri="{FF2B5EF4-FFF2-40B4-BE49-F238E27FC236}">
                <a16:creationId xmlns:a16="http://schemas.microsoft.com/office/drawing/2014/main" id="{B5ED39D6-E097-5696-4FC5-94E8B4D9FE79}"/>
              </a:ext>
            </a:extLst>
          </p:cNvPr>
          <p:cNvSpPr txBox="1">
            <a:spLocks/>
          </p:cNvSpPr>
          <p:nvPr/>
        </p:nvSpPr>
        <p:spPr>
          <a:xfrm>
            <a:off x="838200" y="2183363"/>
            <a:ext cx="4257675" cy="4309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000" dirty="0">
                <a:latin typeface="Montserrat" panose="00000500000000000000" pitchFamily="2" charset="0"/>
              </a:rPr>
              <a:t>AI misuse is when you take something made using AI and say it’s your own work.  </a:t>
            </a:r>
          </a:p>
        </p:txBody>
      </p:sp>
      <p:pic>
        <p:nvPicPr>
          <p:cNvPr id="2" name="Content Placeholder 3">
            <a:extLst>
              <a:ext uri="{FF2B5EF4-FFF2-40B4-BE49-F238E27FC236}">
                <a16:creationId xmlns:a16="http://schemas.microsoft.com/office/drawing/2014/main" id="{E0B9B2D4-1200-09FA-817C-9AF6908D8C6B}"/>
              </a:ext>
              <a:ext uri="{C183D7F6-B498-43B3-948B-1728B52AA6E4}">
                <adec:decorative xmlns:adec="http://schemas.microsoft.com/office/drawing/2017/decorative" val="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35540"/>
          <a:stretch/>
        </p:blipFill>
        <p:spPr>
          <a:xfrm>
            <a:off x="3437696" y="3162300"/>
            <a:ext cx="3558315" cy="3695700"/>
          </a:xfrm>
        </p:spPr>
      </p:pic>
      <p:sp>
        <p:nvSpPr>
          <p:cNvPr id="6" name="Oval 5">
            <a:extLst>
              <a:ext uri="{FF2B5EF4-FFF2-40B4-BE49-F238E27FC236}">
                <a16:creationId xmlns:a16="http://schemas.microsoft.com/office/drawing/2014/main" id="{F44BDFD7-DA79-AFCD-5637-FF19942EE2B8}"/>
              </a:ext>
            </a:extLst>
          </p:cNvPr>
          <p:cNvSpPr/>
          <p:nvPr/>
        </p:nvSpPr>
        <p:spPr>
          <a:xfrm>
            <a:off x="7219949" y="1378261"/>
            <a:ext cx="3909915" cy="3974789"/>
          </a:xfrm>
          <a:prstGeom prst="ellipse">
            <a:avLst/>
          </a:prstGeom>
          <a:gradFill flip="none" rotWithShape="1">
            <a:gsLst>
              <a:gs pos="0">
                <a:srgbClr val="FFD203"/>
              </a:gs>
              <a:gs pos="100000">
                <a:srgbClr val="F39200"/>
              </a:gs>
            </a:gsLst>
            <a:lin ang="0" scaled="1"/>
            <a:tileRect/>
          </a:gradFill>
          <a:ln w="209550">
            <a:solidFill>
              <a:srgbClr val="2E1A46"/>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4400" b="1" dirty="0">
                <a:solidFill>
                  <a:srgbClr val="2E1A46"/>
                </a:solidFill>
                <a:effectLst/>
                <a:latin typeface="Montserrat" pitchFamily="2" charset="77"/>
              </a:rPr>
              <a:t>THIS IS </a:t>
            </a:r>
          </a:p>
          <a:p>
            <a:pPr algn="ctr"/>
            <a:r>
              <a:rPr lang="en-GB" sz="4400" b="1" dirty="0">
                <a:solidFill>
                  <a:srgbClr val="2E1A46"/>
                </a:solidFill>
                <a:effectLst/>
                <a:latin typeface="Montserrat" pitchFamily="2" charset="77"/>
              </a:rPr>
              <a:t>CHEATING!</a:t>
            </a:r>
            <a:endParaRPr lang="en-GB" sz="4400" dirty="0">
              <a:solidFill>
                <a:srgbClr val="2E1A46"/>
              </a:solidFill>
              <a:latin typeface="Montserrat Medium" pitchFamily="2" charset="77"/>
            </a:endParaRPr>
          </a:p>
        </p:txBody>
      </p:sp>
    </p:spTree>
    <p:extLst>
      <p:ext uri="{BB962C8B-B14F-4D97-AF65-F5344CB8AC3E}">
        <p14:creationId xmlns:p14="http://schemas.microsoft.com/office/powerpoint/2010/main" val="2730785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Single Corner of Rectangle 3">
            <a:extLst>
              <a:ext uri="{FF2B5EF4-FFF2-40B4-BE49-F238E27FC236}">
                <a16:creationId xmlns:a16="http://schemas.microsoft.com/office/drawing/2014/main" id="{63F164B8-DB18-8FB3-137C-952459FFE2B6}"/>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a:solidFill>
            <a:srgbClr val="2E1C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ight Triangle 3">
            <a:extLst>
              <a:ext uri="{FF2B5EF4-FFF2-40B4-BE49-F238E27FC236}">
                <a16:creationId xmlns:a16="http://schemas.microsoft.com/office/drawing/2014/main" id="{EB7A247B-CB50-B0E6-FDFC-C77D4F30649F}"/>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a:extLst>
              <a:ext uri="{FF2B5EF4-FFF2-40B4-BE49-F238E27FC236}">
                <a16:creationId xmlns:a16="http://schemas.microsoft.com/office/drawing/2014/main" id="{EF60005A-9339-282B-5765-C9C30EE323DF}"/>
              </a:ext>
            </a:extLst>
          </p:cNvPr>
          <p:cNvSpPr>
            <a:spLocks noGrp="1"/>
          </p:cNvSpPr>
          <p:nvPr>
            <p:ph type="title"/>
          </p:nvPr>
        </p:nvSpPr>
        <p:spPr>
          <a:xfrm>
            <a:off x="838199" y="365125"/>
            <a:ext cx="8497078" cy="1325563"/>
          </a:xfrm>
        </p:spPr>
        <p:txBody>
          <a:bodyPr>
            <a:noAutofit/>
          </a:bodyPr>
          <a:lstStyle/>
          <a:p>
            <a:r>
              <a:rPr lang="en-GB" sz="2800" b="1" dirty="0">
                <a:solidFill>
                  <a:schemeClr val="bg1"/>
                </a:solidFill>
                <a:latin typeface="Montserrat" panose="00000500000000000000" pitchFamily="2" charset="0"/>
              </a:rPr>
              <a:t>How do I make sure I don’t misuse AI?</a:t>
            </a:r>
          </a:p>
        </p:txBody>
      </p:sp>
      <p:pic>
        <p:nvPicPr>
          <p:cNvPr id="16" name="Picture 15">
            <a:extLst>
              <a:ext uri="{FF2B5EF4-FFF2-40B4-BE49-F238E27FC236}">
                <a16:creationId xmlns:a16="http://schemas.microsoft.com/office/drawing/2014/main" id="{D043E6A1-61CD-01DD-E320-4E6691A3AE3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56148" y="2183363"/>
            <a:ext cx="473587" cy="514341"/>
          </a:xfrm>
          <a:prstGeom prst="rect">
            <a:avLst/>
          </a:prstGeom>
        </p:spPr>
      </p:pic>
      <p:sp>
        <p:nvSpPr>
          <p:cNvPr id="12" name="Content Placeholder 2">
            <a:extLst>
              <a:ext uri="{FF2B5EF4-FFF2-40B4-BE49-F238E27FC236}">
                <a16:creationId xmlns:a16="http://schemas.microsoft.com/office/drawing/2014/main" id="{B5ED39D6-E097-5696-4FC5-94E8B4D9FE79}"/>
              </a:ext>
            </a:extLst>
          </p:cNvPr>
          <p:cNvSpPr txBox="1">
            <a:spLocks/>
          </p:cNvSpPr>
          <p:nvPr/>
        </p:nvSpPr>
        <p:spPr>
          <a:xfrm>
            <a:off x="1229032" y="2183363"/>
            <a:ext cx="4793538" cy="430951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000" b="1" dirty="0">
                <a:solidFill>
                  <a:srgbClr val="2E1A46"/>
                </a:solidFill>
                <a:latin typeface="Montserrat" panose="00000500000000000000" pitchFamily="2" charset="0"/>
              </a:rPr>
              <a:t>Know the rules</a:t>
            </a:r>
          </a:p>
          <a:p>
            <a:pPr marL="0" indent="0">
              <a:lnSpc>
                <a:spcPct val="100000"/>
              </a:lnSpc>
              <a:buNone/>
            </a:pPr>
            <a:endParaRPr lang="en-GB" sz="2000" b="1" dirty="0">
              <a:solidFill>
                <a:srgbClr val="2E1A46"/>
              </a:solidFill>
              <a:latin typeface="Montserrat" panose="00000500000000000000" pitchFamily="2" charset="0"/>
            </a:endParaRPr>
          </a:p>
          <a:p>
            <a:pPr marL="0" indent="0">
              <a:lnSpc>
                <a:spcPct val="100000"/>
              </a:lnSpc>
              <a:buNone/>
            </a:pPr>
            <a:r>
              <a:rPr lang="en-GB" sz="2000" b="1" dirty="0">
                <a:solidFill>
                  <a:srgbClr val="2E1A46"/>
                </a:solidFill>
                <a:latin typeface="Montserrat" panose="00000500000000000000" pitchFamily="2" charset="0"/>
              </a:rPr>
              <a:t>Reference </a:t>
            </a:r>
            <a:r>
              <a:rPr lang="en-GB" sz="2000" b="1" dirty="0" err="1">
                <a:solidFill>
                  <a:srgbClr val="2E1A46"/>
                </a:solidFill>
                <a:latin typeface="Montserrat" panose="00000500000000000000" pitchFamily="2" charset="0"/>
              </a:rPr>
              <a:t>reference</a:t>
            </a:r>
            <a:r>
              <a:rPr lang="en-GB" sz="2000" b="1" dirty="0">
                <a:solidFill>
                  <a:srgbClr val="2E1A46"/>
                </a:solidFill>
                <a:latin typeface="Montserrat" panose="00000500000000000000" pitchFamily="2" charset="0"/>
              </a:rPr>
              <a:t> </a:t>
            </a:r>
            <a:r>
              <a:rPr lang="en-GB" sz="2000" b="1" dirty="0" err="1">
                <a:solidFill>
                  <a:srgbClr val="2E1A46"/>
                </a:solidFill>
                <a:latin typeface="Montserrat" panose="00000500000000000000" pitchFamily="2" charset="0"/>
              </a:rPr>
              <a:t>reference</a:t>
            </a:r>
            <a:r>
              <a:rPr lang="en-GB" sz="2000" b="1" dirty="0">
                <a:solidFill>
                  <a:srgbClr val="2E1A46"/>
                </a:solidFill>
                <a:latin typeface="Montserrat" panose="00000500000000000000" pitchFamily="2" charset="0"/>
              </a:rPr>
              <a:t>!</a:t>
            </a:r>
          </a:p>
          <a:p>
            <a:pPr marL="0" indent="0">
              <a:lnSpc>
                <a:spcPct val="100000"/>
              </a:lnSpc>
              <a:buNone/>
            </a:pPr>
            <a:endParaRPr lang="en-GB" sz="2000" b="1" dirty="0">
              <a:solidFill>
                <a:srgbClr val="2E1A46"/>
              </a:solidFill>
              <a:latin typeface="Montserrat" panose="00000500000000000000" pitchFamily="2" charset="0"/>
            </a:endParaRPr>
          </a:p>
          <a:p>
            <a:pPr marL="0" indent="0">
              <a:lnSpc>
                <a:spcPct val="100000"/>
              </a:lnSpc>
              <a:buNone/>
            </a:pPr>
            <a:r>
              <a:rPr lang="en-GB" sz="2000" b="1" dirty="0">
                <a:solidFill>
                  <a:srgbClr val="2E1A46"/>
                </a:solidFill>
                <a:latin typeface="Montserrat" panose="00000500000000000000" pitchFamily="2" charset="0"/>
              </a:rPr>
              <a:t>Declare it's all your own work</a:t>
            </a:r>
          </a:p>
          <a:p>
            <a:pPr marL="0" indent="0">
              <a:buNone/>
            </a:pPr>
            <a:endParaRPr lang="en-GB" sz="2000" dirty="0">
              <a:solidFill>
                <a:srgbClr val="261347"/>
              </a:solidFill>
              <a:latin typeface="Montserrat" panose="00000500000000000000" pitchFamily="2" charset="0"/>
            </a:endParaRPr>
          </a:p>
        </p:txBody>
      </p:sp>
      <p:pic>
        <p:nvPicPr>
          <p:cNvPr id="5" name="Picture 4">
            <a:extLst>
              <a:ext uri="{FF2B5EF4-FFF2-40B4-BE49-F238E27FC236}">
                <a16:creationId xmlns:a16="http://schemas.microsoft.com/office/drawing/2014/main" id="{D5880387-A297-78E5-B02F-C6156152CF7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975631" y="3429000"/>
            <a:ext cx="6378169" cy="2917220"/>
          </a:xfrm>
          <a:prstGeom prst="rect">
            <a:avLst/>
          </a:prstGeom>
        </p:spPr>
      </p:pic>
      <p:pic>
        <p:nvPicPr>
          <p:cNvPr id="18" name="Picture 17">
            <a:extLst>
              <a:ext uri="{FF2B5EF4-FFF2-40B4-BE49-F238E27FC236}">
                <a16:creationId xmlns:a16="http://schemas.microsoft.com/office/drawing/2014/main" id="{47B8F7B0-93CC-1515-FADB-950C1464792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56148" y="2983296"/>
            <a:ext cx="472295" cy="514340"/>
          </a:xfrm>
          <a:prstGeom prst="rect">
            <a:avLst/>
          </a:prstGeom>
        </p:spPr>
      </p:pic>
      <p:pic>
        <p:nvPicPr>
          <p:cNvPr id="20" name="Picture 19">
            <a:extLst>
              <a:ext uri="{FF2B5EF4-FFF2-40B4-BE49-F238E27FC236}">
                <a16:creationId xmlns:a16="http://schemas.microsoft.com/office/drawing/2014/main" id="{868FED3A-DE6F-A436-7329-226F0EA5CE7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56262" y="3844005"/>
            <a:ext cx="472181" cy="514340"/>
          </a:xfrm>
          <a:prstGeom prst="rect">
            <a:avLst/>
          </a:prstGeom>
        </p:spPr>
      </p:pic>
    </p:spTree>
    <p:extLst>
      <p:ext uri="{BB962C8B-B14F-4D97-AF65-F5344CB8AC3E}">
        <p14:creationId xmlns:p14="http://schemas.microsoft.com/office/powerpoint/2010/main" val="1923366504"/>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Single Corner of Rectangle 3">
            <a:extLst>
              <a:ext uri="{FF2B5EF4-FFF2-40B4-BE49-F238E27FC236}">
                <a16:creationId xmlns:a16="http://schemas.microsoft.com/office/drawing/2014/main" id="{63F164B8-DB18-8FB3-137C-952459FFE2B6}"/>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a:solidFill>
            <a:srgbClr val="2E1C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ight Triangle 3">
            <a:extLst>
              <a:ext uri="{FF2B5EF4-FFF2-40B4-BE49-F238E27FC236}">
                <a16:creationId xmlns:a16="http://schemas.microsoft.com/office/drawing/2014/main" id="{EB7A247B-CB50-B0E6-FDFC-C77D4F30649F}"/>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A267FB9F-D795-4173-8305-8286080BBC9A}"/>
              </a:ext>
              <a:ext uri="{C183D7F6-B498-43B3-948B-1728B52AA6E4}">
                <adec:decorative xmlns:adec="http://schemas.microsoft.com/office/drawing/2017/decorative" val="1"/>
              </a:ext>
            </a:extLst>
          </p:cNvPr>
          <p:cNvSpPr/>
          <p:nvPr/>
        </p:nvSpPr>
        <p:spPr>
          <a:xfrm>
            <a:off x="426721" y="552483"/>
            <a:ext cx="932688" cy="932688"/>
          </a:xfrm>
          <a:prstGeom prst="ellipse">
            <a:avLst/>
          </a:prstGeom>
          <a:solidFill>
            <a:srgbClr val="FFD20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rgbClr val="2E1A46"/>
                </a:solidFill>
                <a:latin typeface="Montserrat"/>
              </a:rPr>
              <a:t>1</a:t>
            </a:r>
          </a:p>
        </p:txBody>
      </p:sp>
      <p:sp>
        <p:nvSpPr>
          <p:cNvPr id="11" name="Title 1">
            <a:extLst>
              <a:ext uri="{FF2B5EF4-FFF2-40B4-BE49-F238E27FC236}">
                <a16:creationId xmlns:a16="http://schemas.microsoft.com/office/drawing/2014/main" id="{EF60005A-9339-282B-5765-C9C30EE323DF}"/>
              </a:ext>
            </a:extLst>
          </p:cNvPr>
          <p:cNvSpPr>
            <a:spLocks noGrp="1"/>
          </p:cNvSpPr>
          <p:nvPr>
            <p:ph type="title"/>
          </p:nvPr>
        </p:nvSpPr>
        <p:spPr>
          <a:xfrm>
            <a:off x="1570654" y="365125"/>
            <a:ext cx="7764624" cy="1325563"/>
          </a:xfrm>
        </p:spPr>
        <p:txBody>
          <a:bodyPr>
            <a:noAutofit/>
          </a:bodyPr>
          <a:lstStyle/>
          <a:p>
            <a:r>
              <a:rPr lang="en-GB" sz="2800" b="1" dirty="0">
                <a:solidFill>
                  <a:schemeClr val="bg1"/>
                </a:solidFill>
                <a:latin typeface="Montserrat" panose="00000500000000000000" pitchFamily="2" charset="0"/>
              </a:rPr>
              <a:t>Know the rules!</a:t>
            </a:r>
          </a:p>
        </p:txBody>
      </p:sp>
      <p:sp>
        <p:nvSpPr>
          <p:cNvPr id="12" name="Content Placeholder 2">
            <a:extLst>
              <a:ext uri="{FF2B5EF4-FFF2-40B4-BE49-F238E27FC236}">
                <a16:creationId xmlns:a16="http://schemas.microsoft.com/office/drawing/2014/main" id="{B5ED39D6-E097-5696-4FC5-94E8B4D9FE79}"/>
              </a:ext>
            </a:extLst>
          </p:cNvPr>
          <p:cNvSpPr txBox="1">
            <a:spLocks/>
          </p:cNvSpPr>
          <p:nvPr/>
        </p:nvSpPr>
        <p:spPr>
          <a:xfrm>
            <a:off x="426721" y="2183363"/>
            <a:ext cx="6357849" cy="4309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2000" dirty="0">
              <a:latin typeface="Montserrat" panose="00000500000000000000" pitchFamily="2" charset="0"/>
            </a:endParaRPr>
          </a:p>
          <a:p>
            <a:pPr>
              <a:lnSpc>
                <a:spcPct val="100000"/>
              </a:lnSpc>
            </a:pPr>
            <a:r>
              <a:rPr lang="en-GB" sz="2000" dirty="0">
                <a:latin typeface="Montserrat" panose="00000500000000000000" pitchFamily="2" charset="0"/>
              </a:rPr>
              <a:t>You’re not allowed to use AI tools when you’re in an exam</a:t>
            </a:r>
          </a:p>
          <a:p>
            <a:pPr>
              <a:lnSpc>
                <a:spcPct val="100000"/>
              </a:lnSpc>
            </a:pPr>
            <a:r>
              <a:rPr lang="en-GB" sz="2000" dirty="0">
                <a:highlight>
                  <a:srgbClr val="FFFF00"/>
                </a:highlight>
                <a:latin typeface="Montserrat" panose="00000500000000000000" pitchFamily="2" charset="0"/>
              </a:rPr>
              <a:t>You're not allowed to take AI-enabled devices (for example smart glasses) into an exam.</a:t>
            </a:r>
          </a:p>
          <a:p>
            <a:pPr>
              <a:lnSpc>
                <a:spcPct val="100000"/>
              </a:lnSpc>
            </a:pPr>
            <a:r>
              <a:rPr lang="en-GB" sz="2000" dirty="0">
                <a:latin typeface="Montserrat" panose="00000500000000000000" pitchFamily="2" charset="0"/>
              </a:rPr>
              <a:t>Your teachers will tell you if you’re allowed to use AI tools when doing your coursework – the rules will depend on your qualification</a:t>
            </a:r>
          </a:p>
          <a:p>
            <a:pPr>
              <a:lnSpc>
                <a:spcPct val="100000"/>
              </a:lnSpc>
            </a:pPr>
            <a:r>
              <a:rPr lang="en-GB" sz="2000" dirty="0">
                <a:latin typeface="Montserrat" panose="00000500000000000000" pitchFamily="2" charset="0"/>
              </a:rPr>
              <a:t>Even if you’re allowed to use AI tools, you can’t get marks for content just produced by AI – your marks come from showing your own understanding and producing your own work</a:t>
            </a:r>
          </a:p>
        </p:txBody>
      </p:sp>
      <p:grpSp>
        <p:nvGrpSpPr>
          <p:cNvPr id="6" name="Group 5">
            <a:extLst>
              <a:ext uri="{FF2B5EF4-FFF2-40B4-BE49-F238E27FC236}">
                <a16:creationId xmlns:a16="http://schemas.microsoft.com/office/drawing/2014/main" id="{FB443043-FB01-9FE0-54B2-3DADCECBF7B3}"/>
              </a:ext>
              <a:ext uri="{C183D7F6-B498-43B3-948B-1728B52AA6E4}">
                <adec:decorative xmlns:adec="http://schemas.microsoft.com/office/drawing/2017/decorative" val="1"/>
              </a:ext>
            </a:extLst>
          </p:cNvPr>
          <p:cNvGrpSpPr/>
          <p:nvPr/>
        </p:nvGrpSpPr>
        <p:grpSpPr>
          <a:xfrm>
            <a:off x="8295722" y="1968261"/>
            <a:ext cx="2501689" cy="4114800"/>
            <a:chOff x="7979420" y="1896374"/>
            <a:chExt cx="2501689" cy="4114800"/>
          </a:xfrm>
        </p:grpSpPr>
        <p:pic>
          <p:nvPicPr>
            <p:cNvPr id="2" name="Picture 1" descr="A purple and yellow medal with white ribbons&#10;&#10;Description automatically generated">
              <a:extLst>
                <a:ext uri="{FF2B5EF4-FFF2-40B4-BE49-F238E27FC236}">
                  <a16:creationId xmlns:a16="http://schemas.microsoft.com/office/drawing/2014/main" id="{B366826D-BB23-8F15-BD46-C68920C8BB77}"/>
                </a:ext>
              </a:extLst>
            </p:cNvPr>
            <p:cNvPicPr>
              <a:picLocks noChangeAspect="1"/>
            </p:cNvPicPr>
            <p:nvPr/>
          </p:nvPicPr>
          <p:blipFill>
            <a:blip r:embed="rId3"/>
            <a:stretch>
              <a:fillRect/>
            </a:stretch>
          </p:blipFill>
          <p:spPr>
            <a:xfrm>
              <a:off x="7979420" y="1896374"/>
              <a:ext cx="2501689" cy="4114800"/>
            </a:xfrm>
            <a:prstGeom prst="rect">
              <a:avLst/>
            </a:prstGeom>
          </p:spPr>
        </p:pic>
        <p:sp>
          <p:nvSpPr>
            <p:cNvPr id="5" name="Oval 4">
              <a:extLst>
                <a:ext uri="{FF2B5EF4-FFF2-40B4-BE49-F238E27FC236}">
                  <a16:creationId xmlns:a16="http://schemas.microsoft.com/office/drawing/2014/main" id="{725ACD5E-2904-D3E0-97CA-C057B199DA6A}"/>
                </a:ext>
              </a:extLst>
            </p:cNvPr>
            <p:cNvSpPr/>
            <p:nvPr/>
          </p:nvSpPr>
          <p:spPr>
            <a:xfrm>
              <a:off x="8765588" y="2723463"/>
              <a:ext cx="932688" cy="932688"/>
            </a:xfrm>
            <a:prstGeom prst="ellipse">
              <a:avLst/>
            </a:prstGeom>
            <a:solidFill>
              <a:srgbClr val="FFD20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5400" b="1" dirty="0">
                  <a:solidFill>
                    <a:srgbClr val="2E1A46"/>
                  </a:solidFill>
                  <a:latin typeface="Montserrat"/>
                </a:rPr>
                <a:t>1</a:t>
              </a:r>
            </a:p>
          </p:txBody>
        </p:sp>
      </p:grpSp>
    </p:spTree>
    <p:extLst>
      <p:ext uri="{BB962C8B-B14F-4D97-AF65-F5344CB8AC3E}">
        <p14:creationId xmlns:p14="http://schemas.microsoft.com/office/powerpoint/2010/main" val="272014362"/>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Single Corner of Rectangle 3">
            <a:extLst>
              <a:ext uri="{FF2B5EF4-FFF2-40B4-BE49-F238E27FC236}">
                <a16:creationId xmlns:a16="http://schemas.microsoft.com/office/drawing/2014/main" id="{63F164B8-DB18-8FB3-137C-952459FFE2B6}"/>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a:solidFill>
            <a:srgbClr val="2E1C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ight Triangle 3">
            <a:extLst>
              <a:ext uri="{FF2B5EF4-FFF2-40B4-BE49-F238E27FC236}">
                <a16:creationId xmlns:a16="http://schemas.microsoft.com/office/drawing/2014/main" id="{EB7A247B-CB50-B0E6-FDFC-C77D4F30649F}"/>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A267FB9F-D795-4173-8305-8286080BBC9A}"/>
              </a:ext>
              <a:ext uri="{C183D7F6-B498-43B3-948B-1728B52AA6E4}">
                <adec:decorative xmlns:adec="http://schemas.microsoft.com/office/drawing/2017/decorative" val="1"/>
              </a:ext>
            </a:extLst>
          </p:cNvPr>
          <p:cNvSpPr/>
          <p:nvPr/>
        </p:nvSpPr>
        <p:spPr>
          <a:xfrm>
            <a:off x="426721" y="552483"/>
            <a:ext cx="932688" cy="932688"/>
          </a:xfrm>
          <a:prstGeom prst="ellipse">
            <a:avLst/>
          </a:prstGeom>
          <a:solidFill>
            <a:srgbClr val="FFD20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rgbClr val="2E1A46"/>
                </a:solidFill>
                <a:latin typeface="Montserrat"/>
              </a:rPr>
              <a:t>2</a:t>
            </a:r>
          </a:p>
        </p:txBody>
      </p:sp>
      <p:sp>
        <p:nvSpPr>
          <p:cNvPr id="11" name="Title 1">
            <a:extLst>
              <a:ext uri="{FF2B5EF4-FFF2-40B4-BE49-F238E27FC236}">
                <a16:creationId xmlns:a16="http://schemas.microsoft.com/office/drawing/2014/main" id="{EF60005A-9339-282B-5765-C9C30EE323DF}"/>
              </a:ext>
            </a:extLst>
          </p:cNvPr>
          <p:cNvSpPr>
            <a:spLocks noGrp="1"/>
          </p:cNvSpPr>
          <p:nvPr>
            <p:ph type="title"/>
          </p:nvPr>
        </p:nvSpPr>
        <p:spPr>
          <a:xfrm>
            <a:off x="1570654" y="365125"/>
            <a:ext cx="7764624" cy="1325563"/>
          </a:xfrm>
        </p:spPr>
        <p:txBody>
          <a:bodyPr>
            <a:noAutofit/>
          </a:bodyPr>
          <a:lstStyle/>
          <a:p>
            <a:r>
              <a:rPr lang="en-GB" sz="2800" b="1" dirty="0">
                <a:solidFill>
                  <a:schemeClr val="bg1"/>
                </a:solidFill>
                <a:latin typeface="Montserrat" panose="00000500000000000000" pitchFamily="2" charset="0"/>
              </a:rPr>
              <a:t>Reference </a:t>
            </a:r>
            <a:r>
              <a:rPr lang="en-GB" sz="2800" b="1" dirty="0" err="1">
                <a:solidFill>
                  <a:schemeClr val="bg1"/>
                </a:solidFill>
                <a:latin typeface="Montserrat" panose="00000500000000000000" pitchFamily="2" charset="0"/>
              </a:rPr>
              <a:t>reference</a:t>
            </a:r>
            <a:r>
              <a:rPr lang="en-GB" sz="2800" b="1" dirty="0">
                <a:solidFill>
                  <a:schemeClr val="bg1"/>
                </a:solidFill>
                <a:latin typeface="Montserrat" panose="00000500000000000000" pitchFamily="2" charset="0"/>
              </a:rPr>
              <a:t> </a:t>
            </a:r>
            <a:r>
              <a:rPr lang="en-GB" sz="2800" b="1" dirty="0" err="1">
                <a:solidFill>
                  <a:schemeClr val="bg1"/>
                </a:solidFill>
                <a:latin typeface="Montserrat" panose="00000500000000000000" pitchFamily="2" charset="0"/>
              </a:rPr>
              <a:t>reference</a:t>
            </a:r>
            <a:r>
              <a:rPr lang="en-GB" sz="2800" b="1" dirty="0">
                <a:solidFill>
                  <a:schemeClr val="bg1"/>
                </a:solidFill>
                <a:latin typeface="Montserrat" panose="00000500000000000000" pitchFamily="2" charset="0"/>
              </a:rPr>
              <a:t>!</a:t>
            </a:r>
          </a:p>
        </p:txBody>
      </p:sp>
      <p:sp>
        <p:nvSpPr>
          <p:cNvPr id="12" name="Content Placeholder 2">
            <a:extLst>
              <a:ext uri="{FF2B5EF4-FFF2-40B4-BE49-F238E27FC236}">
                <a16:creationId xmlns:a16="http://schemas.microsoft.com/office/drawing/2014/main" id="{B5ED39D6-E097-5696-4FC5-94E8B4D9FE79}"/>
              </a:ext>
            </a:extLst>
          </p:cNvPr>
          <p:cNvSpPr txBox="1">
            <a:spLocks/>
          </p:cNvSpPr>
          <p:nvPr/>
        </p:nvSpPr>
        <p:spPr>
          <a:xfrm>
            <a:off x="426721" y="2183363"/>
            <a:ext cx="6357849" cy="4309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000" dirty="0">
                <a:latin typeface="Montserrat" panose="00000500000000000000" pitchFamily="2" charset="0"/>
              </a:rPr>
              <a:t>If you’re allowed to use AI tools, you must reference them clearly</a:t>
            </a:r>
          </a:p>
          <a:p>
            <a:pPr>
              <a:lnSpc>
                <a:spcPct val="100000"/>
              </a:lnSpc>
            </a:pPr>
            <a:r>
              <a:rPr lang="en-GB" sz="2000" dirty="0">
                <a:latin typeface="Montserrat" panose="00000500000000000000" pitchFamily="2" charset="0"/>
              </a:rPr>
              <a:t>Name the AI tool you used</a:t>
            </a:r>
          </a:p>
          <a:p>
            <a:pPr>
              <a:lnSpc>
                <a:spcPct val="100000"/>
              </a:lnSpc>
            </a:pPr>
            <a:r>
              <a:rPr lang="en-GB" sz="2000" dirty="0">
                <a:latin typeface="Montserrat" panose="00000500000000000000" pitchFamily="2" charset="0"/>
              </a:rPr>
              <a:t>Add the date you generated the content</a:t>
            </a:r>
          </a:p>
          <a:p>
            <a:pPr>
              <a:lnSpc>
                <a:spcPct val="100000"/>
              </a:lnSpc>
            </a:pPr>
            <a:r>
              <a:rPr lang="en-GB" sz="2000" dirty="0">
                <a:latin typeface="Montserrat" panose="00000500000000000000" pitchFamily="2" charset="0"/>
              </a:rPr>
              <a:t>Explain how you used it</a:t>
            </a:r>
          </a:p>
          <a:p>
            <a:pPr>
              <a:lnSpc>
                <a:spcPct val="100000"/>
              </a:lnSpc>
            </a:pPr>
            <a:r>
              <a:rPr lang="en-GB" sz="2000" dirty="0">
                <a:latin typeface="Montserrat" panose="00000500000000000000" pitchFamily="2" charset="0"/>
              </a:rPr>
              <a:t>Save a screenshot of the questions you asked and the answers you got</a:t>
            </a:r>
          </a:p>
        </p:txBody>
      </p:sp>
      <p:grpSp>
        <p:nvGrpSpPr>
          <p:cNvPr id="9" name="Group 8">
            <a:extLst>
              <a:ext uri="{FF2B5EF4-FFF2-40B4-BE49-F238E27FC236}">
                <a16:creationId xmlns:a16="http://schemas.microsoft.com/office/drawing/2014/main" id="{4121C4D8-0DA4-88A0-855A-B85CC048B77E}"/>
              </a:ext>
              <a:ext uri="{C183D7F6-B498-43B3-948B-1728B52AA6E4}">
                <adec:decorative xmlns:adec="http://schemas.microsoft.com/office/drawing/2017/decorative" val="1"/>
              </a:ext>
            </a:extLst>
          </p:cNvPr>
          <p:cNvGrpSpPr/>
          <p:nvPr/>
        </p:nvGrpSpPr>
        <p:grpSpPr>
          <a:xfrm>
            <a:off x="8295722" y="1968261"/>
            <a:ext cx="2501689" cy="4114800"/>
            <a:chOff x="7979420" y="1896374"/>
            <a:chExt cx="2501689" cy="4114800"/>
          </a:xfrm>
        </p:grpSpPr>
        <p:pic>
          <p:nvPicPr>
            <p:cNvPr id="6" name="Picture 5" descr="A purple and yellow medal with white ribbons&#10;&#10;Description automatically generated">
              <a:extLst>
                <a:ext uri="{FF2B5EF4-FFF2-40B4-BE49-F238E27FC236}">
                  <a16:creationId xmlns:a16="http://schemas.microsoft.com/office/drawing/2014/main" id="{7C1AD2E4-7D59-33C7-7F84-ECD6FD60B052}"/>
                </a:ext>
              </a:extLst>
            </p:cNvPr>
            <p:cNvPicPr>
              <a:picLocks noGrp="1" noRot="1" noChangeAspect="1" noMove="1" noResize="1" noEditPoints="1" noAdjustHandles="1" noChangeArrowheads="1" noChangeShapeType="1" noCrop="1"/>
            </p:cNvPicPr>
            <p:nvPr/>
          </p:nvPicPr>
          <p:blipFill>
            <a:blip r:embed="rId2"/>
            <a:stretch>
              <a:fillRect/>
            </a:stretch>
          </p:blipFill>
          <p:spPr>
            <a:xfrm>
              <a:off x="7979420" y="1896374"/>
              <a:ext cx="2501689" cy="4114800"/>
            </a:xfrm>
            <a:prstGeom prst="rect">
              <a:avLst/>
            </a:prstGeom>
          </p:spPr>
        </p:pic>
        <p:sp>
          <p:nvSpPr>
            <p:cNvPr id="8" name="Oval 7">
              <a:extLst>
                <a:ext uri="{FF2B5EF4-FFF2-40B4-BE49-F238E27FC236}">
                  <a16:creationId xmlns:a16="http://schemas.microsoft.com/office/drawing/2014/main" id="{06339B54-F021-48F8-B681-460FE675A24A}"/>
                </a:ext>
              </a:extLst>
            </p:cNvPr>
            <p:cNvSpPr>
              <a:spLocks noGrp="1" noRot="1" noMove="1" noResize="1" noEditPoints="1" noAdjustHandles="1" noChangeArrowheads="1" noChangeShapeType="1"/>
            </p:cNvSpPr>
            <p:nvPr/>
          </p:nvSpPr>
          <p:spPr>
            <a:xfrm>
              <a:off x="8765588" y="2723463"/>
              <a:ext cx="932688" cy="932688"/>
            </a:xfrm>
            <a:prstGeom prst="ellipse">
              <a:avLst/>
            </a:prstGeom>
            <a:solidFill>
              <a:srgbClr val="FFD20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5400" b="1" dirty="0">
                  <a:solidFill>
                    <a:srgbClr val="2E1A46"/>
                  </a:solidFill>
                  <a:latin typeface="Montserrat"/>
                </a:rPr>
                <a:t>2</a:t>
              </a:r>
            </a:p>
          </p:txBody>
        </p:sp>
      </p:grpSp>
    </p:spTree>
    <p:extLst>
      <p:ext uri="{BB962C8B-B14F-4D97-AF65-F5344CB8AC3E}">
        <p14:creationId xmlns:p14="http://schemas.microsoft.com/office/powerpoint/2010/main" val="2578070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27CA2-085F-0634-250F-08757146A490}"/>
            </a:ext>
          </a:extLst>
        </p:cNvPr>
        <p:cNvGrpSpPr/>
        <p:nvPr/>
      </p:nvGrpSpPr>
      <p:grpSpPr>
        <a:xfrm>
          <a:off x="0" y="0"/>
          <a:ext cx="0" cy="0"/>
          <a:chOff x="0" y="0"/>
          <a:chExt cx="0" cy="0"/>
        </a:xfrm>
      </p:grpSpPr>
      <p:sp>
        <p:nvSpPr>
          <p:cNvPr id="3" name="Snip Single Corner of Rectangle 3">
            <a:extLst>
              <a:ext uri="{FF2B5EF4-FFF2-40B4-BE49-F238E27FC236}">
                <a16:creationId xmlns:a16="http://schemas.microsoft.com/office/drawing/2014/main" id="{C92C30DB-3B91-770B-CAFE-37AE769079AB}"/>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a:solidFill>
            <a:srgbClr val="2E1C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ight Triangle 3">
            <a:extLst>
              <a:ext uri="{FF2B5EF4-FFF2-40B4-BE49-F238E27FC236}">
                <a16:creationId xmlns:a16="http://schemas.microsoft.com/office/drawing/2014/main" id="{44913DC1-973A-0CD0-C9AE-B0EF410E56E9}"/>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60AF58EC-6A40-3357-0844-E903E576FC80}"/>
              </a:ext>
              <a:ext uri="{C183D7F6-B498-43B3-948B-1728B52AA6E4}">
                <adec:decorative xmlns:adec="http://schemas.microsoft.com/office/drawing/2017/decorative" val="1"/>
              </a:ext>
            </a:extLst>
          </p:cNvPr>
          <p:cNvSpPr/>
          <p:nvPr/>
        </p:nvSpPr>
        <p:spPr>
          <a:xfrm>
            <a:off x="426721" y="552483"/>
            <a:ext cx="932688" cy="932688"/>
          </a:xfrm>
          <a:prstGeom prst="ellipse">
            <a:avLst/>
          </a:prstGeom>
          <a:solidFill>
            <a:srgbClr val="FFD20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rgbClr val="2E1A46"/>
                </a:solidFill>
                <a:latin typeface="Montserrat"/>
              </a:rPr>
              <a:t>3</a:t>
            </a:r>
          </a:p>
        </p:txBody>
      </p:sp>
      <p:sp>
        <p:nvSpPr>
          <p:cNvPr id="11" name="Title 1">
            <a:extLst>
              <a:ext uri="{FF2B5EF4-FFF2-40B4-BE49-F238E27FC236}">
                <a16:creationId xmlns:a16="http://schemas.microsoft.com/office/drawing/2014/main" id="{6989F169-1E37-6C46-484C-7980B7BEAC0A}"/>
              </a:ext>
            </a:extLst>
          </p:cNvPr>
          <p:cNvSpPr>
            <a:spLocks noGrp="1"/>
          </p:cNvSpPr>
          <p:nvPr>
            <p:ph type="title"/>
          </p:nvPr>
        </p:nvSpPr>
        <p:spPr>
          <a:xfrm>
            <a:off x="1570654" y="365125"/>
            <a:ext cx="7764624" cy="1325563"/>
          </a:xfrm>
        </p:spPr>
        <p:txBody>
          <a:bodyPr>
            <a:noAutofit/>
          </a:bodyPr>
          <a:lstStyle/>
          <a:p>
            <a:r>
              <a:rPr lang="en-GB" sz="2800" b="1" dirty="0">
                <a:solidFill>
                  <a:schemeClr val="bg1"/>
                </a:solidFill>
                <a:latin typeface="Montserrat" panose="00000500000000000000" pitchFamily="2" charset="0"/>
              </a:rPr>
              <a:t>Declare it’s all your own work</a:t>
            </a:r>
          </a:p>
        </p:txBody>
      </p:sp>
      <p:sp>
        <p:nvSpPr>
          <p:cNvPr id="12" name="Content Placeholder 2">
            <a:extLst>
              <a:ext uri="{FF2B5EF4-FFF2-40B4-BE49-F238E27FC236}">
                <a16:creationId xmlns:a16="http://schemas.microsoft.com/office/drawing/2014/main" id="{8205102E-40D6-345A-699D-40EFF1047DE9}"/>
              </a:ext>
            </a:extLst>
          </p:cNvPr>
          <p:cNvSpPr txBox="1">
            <a:spLocks/>
          </p:cNvSpPr>
          <p:nvPr/>
        </p:nvSpPr>
        <p:spPr>
          <a:xfrm>
            <a:off x="426721" y="2183363"/>
            <a:ext cx="5595849" cy="4309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0" i="0" u="none" strike="noStrike" baseline="0" dirty="0">
                <a:solidFill>
                  <a:srgbClr val="261347"/>
                </a:solidFill>
                <a:latin typeface="Montserrat" panose="00000500000000000000" pitchFamily="2" charset="0"/>
              </a:rPr>
              <a:t>When you hand in your assessment, you have to sign a </a:t>
            </a:r>
            <a:r>
              <a:rPr lang="en-GB" sz="2000" dirty="0">
                <a:latin typeface="Montserrat" panose="00000500000000000000" pitchFamily="2" charset="0"/>
              </a:rPr>
              <a:t>declaration</a:t>
            </a:r>
          </a:p>
          <a:p>
            <a:r>
              <a:rPr lang="en-GB" sz="2000" dirty="0">
                <a:latin typeface="Montserrat" panose="00000500000000000000" pitchFamily="2" charset="0"/>
              </a:rPr>
              <a:t>Anything without a reference must be all your own work</a:t>
            </a:r>
          </a:p>
          <a:p>
            <a:r>
              <a:rPr lang="en-GB" sz="2000" dirty="0">
                <a:latin typeface="Montserrat" panose="00000500000000000000" pitchFamily="2" charset="0"/>
              </a:rPr>
              <a:t>If you’ve used an AI tool, don’t sign the declaration until you’re </a:t>
            </a:r>
            <a:r>
              <a:rPr lang="en-GB" sz="2000" b="0" i="0" u="none" strike="noStrike" baseline="0" dirty="0">
                <a:solidFill>
                  <a:srgbClr val="261347"/>
                </a:solidFill>
                <a:latin typeface="Montserrat" panose="00000500000000000000" pitchFamily="2" charset="0"/>
              </a:rPr>
              <a:t>sure you’ve added all the references </a:t>
            </a:r>
            <a:endParaRPr lang="en-GB" sz="2000" dirty="0">
              <a:latin typeface="Montserrat" panose="00000500000000000000" pitchFamily="2" charset="0"/>
            </a:endParaRPr>
          </a:p>
        </p:txBody>
      </p:sp>
      <p:grpSp>
        <p:nvGrpSpPr>
          <p:cNvPr id="9" name="Group 8">
            <a:extLst>
              <a:ext uri="{FF2B5EF4-FFF2-40B4-BE49-F238E27FC236}">
                <a16:creationId xmlns:a16="http://schemas.microsoft.com/office/drawing/2014/main" id="{FDE41A70-DDB3-6553-E5FE-9AD5E32C0725}"/>
              </a:ext>
              <a:ext uri="{C183D7F6-B498-43B3-948B-1728B52AA6E4}">
                <adec:decorative xmlns:adec="http://schemas.microsoft.com/office/drawing/2017/decorative" val="1"/>
              </a:ext>
            </a:extLst>
          </p:cNvPr>
          <p:cNvGrpSpPr>
            <a:grpSpLocks noGrp="1" noUngrp="1" noRot="1" noMove="1" noResize="1"/>
          </p:cNvGrpSpPr>
          <p:nvPr/>
        </p:nvGrpSpPr>
        <p:grpSpPr>
          <a:xfrm>
            <a:off x="8295722" y="1968261"/>
            <a:ext cx="2501689" cy="4114800"/>
            <a:chOff x="7979420" y="1896374"/>
            <a:chExt cx="2501689" cy="4114800"/>
          </a:xfrm>
        </p:grpSpPr>
        <p:pic>
          <p:nvPicPr>
            <p:cNvPr id="5" name="Picture 4" descr="A purple and yellow medal with white ribbons&#10;&#10;Description automatically generated">
              <a:extLst>
                <a:ext uri="{FF2B5EF4-FFF2-40B4-BE49-F238E27FC236}">
                  <a16:creationId xmlns:a16="http://schemas.microsoft.com/office/drawing/2014/main" id="{EA7B1B57-B4B3-3B9D-5C19-F8FE681E2A95}"/>
                </a:ext>
              </a:extLst>
            </p:cNvPr>
            <p:cNvPicPr>
              <a:picLocks noGrp="1" noRot="1" noChangeAspect="1" noMove="1" noResize="1" noEditPoints="1" noAdjustHandles="1" noChangeArrowheads="1" noChangeShapeType="1" noCrop="1"/>
            </p:cNvPicPr>
            <p:nvPr/>
          </p:nvPicPr>
          <p:blipFill>
            <a:blip r:embed="rId3"/>
            <a:stretch>
              <a:fillRect/>
            </a:stretch>
          </p:blipFill>
          <p:spPr>
            <a:xfrm>
              <a:off x="7979420" y="1896374"/>
              <a:ext cx="2501689" cy="4114800"/>
            </a:xfrm>
            <a:prstGeom prst="rect">
              <a:avLst/>
            </a:prstGeom>
          </p:spPr>
        </p:pic>
        <p:sp>
          <p:nvSpPr>
            <p:cNvPr id="8" name="Oval 7">
              <a:extLst>
                <a:ext uri="{FF2B5EF4-FFF2-40B4-BE49-F238E27FC236}">
                  <a16:creationId xmlns:a16="http://schemas.microsoft.com/office/drawing/2014/main" id="{05244894-4462-DEF4-8D9D-44DFA252A9AB}"/>
                </a:ext>
              </a:extLst>
            </p:cNvPr>
            <p:cNvSpPr>
              <a:spLocks noGrp="1" noRot="1" noMove="1" noResize="1" noEditPoints="1" noAdjustHandles="1" noChangeArrowheads="1" noChangeShapeType="1"/>
            </p:cNvSpPr>
            <p:nvPr/>
          </p:nvSpPr>
          <p:spPr>
            <a:xfrm>
              <a:off x="8765588" y="2723463"/>
              <a:ext cx="932688" cy="932688"/>
            </a:xfrm>
            <a:prstGeom prst="ellipse">
              <a:avLst/>
            </a:prstGeom>
            <a:solidFill>
              <a:srgbClr val="FFD20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5400" b="1" dirty="0">
                  <a:solidFill>
                    <a:srgbClr val="2E1A46"/>
                  </a:solidFill>
                  <a:latin typeface="Montserrat"/>
                </a:rPr>
                <a:t>3</a:t>
              </a:r>
            </a:p>
          </p:txBody>
        </p:sp>
      </p:grpSp>
    </p:spTree>
    <p:extLst>
      <p:ext uri="{BB962C8B-B14F-4D97-AF65-F5344CB8AC3E}">
        <p14:creationId xmlns:p14="http://schemas.microsoft.com/office/powerpoint/2010/main" val="558844082"/>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Single Corner of Rectangle 3">
            <a:extLst>
              <a:ext uri="{FF2B5EF4-FFF2-40B4-BE49-F238E27FC236}">
                <a16:creationId xmlns:a16="http://schemas.microsoft.com/office/drawing/2014/main" id="{63F164B8-DB18-8FB3-137C-952459FFE2B6}"/>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a:solidFill>
            <a:srgbClr val="2E1C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ight Triangle 3">
            <a:extLst>
              <a:ext uri="{FF2B5EF4-FFF2-40B4-BE49-F238E27FC236}">
                <a16:creationId xmlns:a16="http://schemas.microsoft.com/office/drawing/2014/main" id="{EB7A247B-CB50-B0E6-FDFC-C77D4F30649F}"/>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a:extLst>
              <a:ext uri="{FF2B5EF4-FFF2-40B4-BE49-F238E27FC236}">
                <a16:creationId xmlns:a16="http://schemas.microsoft.com/office/drawing/2014/main" id="{EF60005A-9339-282B-5765-C9C30EE323DF}"/>
              </a:ext>
            </a:extLst>
          </p:cNvPr>
          <p:cNvSpPr>
            <a:spLocks noGrp="1"/>
          </p:cNvSpPr>
          <p:nvPr>
            <p:ph type="title"/>
          </p:nvPr>
        </p:nvSpPr>
        <p:spPr>
          <a:xfrm>
            <a:off x="838199" y="365125"/>
            <a:ext cx="8497079" cy="1325563"/>
          </a:xfrm>
        </p:spPr>
        <p:txBody>
          <a:bodyPr>
            <a:noAutofit/>
          </a:bodyPr>
          <a:lstStyle/>
          <a:p>
            <a:r>
              <a:rPr lang="en-GB" sz="2800" b="1" dirty="0">
                <a:solidFill>
                  <a:schemeClr val="bg1"/>
                </a:solidFill>
                <a:latin typeface="Montserrat" panose="00000500000000000000" pitchFamily="2" charset="0"/>
              </a:rPr>
              <a:t>What happens if I misuse AI?</a:t>
            </a:r>
          </a:p>
        </p:txBody>
      </p:sp>
      <p:sp>
        <p:nvSpPr>
          <p:cNvPr id="2" name="Content Placeholder 2">
            <a:extLst>
              <a:ext uri="{FF2B5EF4-FFF2-40B4-BE49-F238E27FC236}">
                <a16:creationId xmlns:a16="http://schemas.microsoft.com/office/drawing/2014/main" id="{8BCD024D-E573-384D-8D5D-9D0ABD4989B8}"/>
              </a:ext>
            </a:extLst>
          </p:cNvPr>
          <p:cNvSpPr txBox="1">
            <a:spLocks/>
          </p:cNvSpPr>
          <p:nvPr/>
        </p:nvSpPr>
        <p:spPr>
          <a:xfrm>
            <a:off x="838200" y="2183363"/>
            <a:ext cx="4701757" cy="430951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000" dirty="0">
                <a:latin typeface="Montserrat" panose="00000500000000000000" pitchFamily="2" charset="0"/>
              </a:rPr>
              <a:t>If you’ve misused AI, you could lose your marks for the assessment – you could even be disqualified from the subject.</a:t>
            </a:r>
          </a:p>
          <a:p>
            <a:pPr marL="0" indent="0">
              <a:lnSpc>
                <a:spcPct val="100000"/>
              </a:lnSpc>
              <a:buNone/>
            </a:pPr>
            <a:endParaRPr lang="en-GB" sz="2000" b="1" dirty="0">
              <a:latin typeface="Montserrat"/>
            </a:endParaRPr>
          </a:p>
          <a:p>
            <a:pPr marL="0" indent="0">
              <a:lnSpc>
                <a:spcPct val="100000"/>
              </a:lnSpc>
              <a:buNone/>
            </a:pPr>
            <a:r>
              <a:rPr lang="en-GB" sz="4000" b="1" dirty="0">
                <a:latin typeface="Montserrat"/>
              </a:rPr>
              <a:t>DON’T RISK IT!</a:t>
            </a:r>
            <a:endParaRPr lang="en-GB" sz="4000" dirty="0">
              <a:latin typeface="Montserrat"/>
            </a:endParaRPr>
          </a:p>
          <a:p>
            <a:pPr>
              <a:lnSpc>
                <a:spcPct val="100000"/>
              </a:lnSpc>
            </a:pPr>
            <a:endParaRPr lang="en-GB" sz="2000" dirty="0">
              <a:latin typeface="Montserrat" panose="00000500000000000000" pitchFamily="2" charset="0"/>
            </a:endParaRPr>
          </a:p>
        </p:txBody>
      </p:sp>
      <p:grpSp>
        <p:nvGrpSpPr>
          <p:cNvPr id="16" name="Group 15">
            <a:extLst>
              <a:ext uri="{FF2B5EF4-FFF2-40B4-BE49-F238E27FC236}">
                <a16:creationId xmlns:a16="http://schemas.microsoft.com/office/drawing/2014/main" id="{0946883A-02A6-1099-22B0-B930C16A9718}"/>
              </a:ext>
              <a:ext uri="{C183D7F6-B498-43B3-948B-1728B52AA6E4}">
                <adec:decorative xmlns:adec="http://schemas.microsoft.com/office/drawing/2017/decorative" val="1"/>
              </a:ext>
            </a:extLst>
          </p:cNvPr>
          <p:cNvGrpSpPr/>
          <p:nvPr/>
        </p:nvGrpSpPr>
        <p:grpSpPr>
          <a:xfrm>
            <a:off x="7715250" y="2762250"/>
            <a:ext cx="3723359" cy="3571084"/>
            <a:chOff x="5695950" y="1113882"/>
            <a:chExt cx="5730663" cy="5657849"/>
          </a:xfrm>
        </p:grpSpPr>
        <p:grpSp>
          <p:nvGrpSpPr>
            <p:cNvPr id="6" name="Group 5">
              <a:extLst>
                <a:ext uri="{FF2B5EF4-FFF2-40B4-BE49-F238E27FC236}">
                  <a16:creationId xmlns:a16="http://schemas.microsoft.com/office/drawing/2014/main" id="{66CFED52-3B75-F162-4799-F92528F8C9E4}"/>
                </a:ext>
              </a:extLst>
            </p:cNvPr>
            <p:cNvGrpSpPr/>
            <p:nvPr/>
          </p:nvGrpSpPr>
          <p:grpSpPr>
            <a:xfrm>
              <a:off x="5695950" y="1113882"/>
              <a:ext cx="5657849" cy="5657849"/>
              <a:chOff x="5587968" y="5823823"/>
              <a:chExt cx="1812422" cy="1812422"/>
            </a:xfrm>
          </p:grpSpPr>
          <p:sp>
            <p:nvSpPr>
              <p:cNvPr id="8" name="Oval 7">
                <a:extLst>
                  <a:ext uri="{FF2B5EF4-FFF2-40B4-BE49-F238E27FC236}">
                    <a16:creationId xmlns:a16="http://schemas.microsoft.com/office/drawing/2014/main" id="{695168B9-8734-25C7-973B-BA4648B1A4F5}"/>
                  </a:ext>
                </a:extLst>
              </p:cNvPr>
              <p:cNvSpPr/>
              <p:nvPr/>
            </p:nvSpPr>
            <p:spPr>
              <a:xfrm>
                <a:off x="5587968" y="5823823"/>
                <a:ext cx="1812422" cy="1812422"/>
              </a:xfrm>
              <a:prstGeom prst="ellipse">
                <a:avLst/>
              </a:prstGeom>
              <a:solidFill>
                <a:srgbClr val="FFD203"/>
              </a:solidFill>
              <a:ln w="158750">
                <a:solidFill>
                  <a:srgbClr val="2E1A46"/>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endParaRPr lang="en-GB" sz="2000" dirty="0">
                  <a:solidFill>
                    <a:srgbClr val="2E1A46"/>
                  </a:solidFill>
                  <a:latin typeface="Montserrat Medium" pitchFamily="2" charset="77"/>
                </a:endParaRPr>
              </a:p>
            </p:txBody>
          </p:sp>
          <p:pic>
            <p:nvPicPr>
              <p:cNvPr id="9" name="Picture 8">
                <a:extLst>
                  <a:ext uri="{FF2B5EF4-FFF2-40B4-BE49-F238E27FC236}">
                    <a16:creationId xmlns:a16="http://schemas.microsoft.com/office/drawing/2014/main" id="{A168ADAA-1E07-D30B-E970-D460CA0C7CE9}"/>
                  </a:ext>
                </a:extLst>
              </p:cNvPr>
              <p:cNvPicPr>
                <a:picLocks noChangeAspect="1"/>
              </p:cNvPicPr>
              <p:nvPr/>
            </p:nvPicPr>
            <p:blipFill rotWithShape="1">
              <a:blip r:embed="rId2"/>
              <a:srcRect l="53177" t="39752" r="33234" b="34575"/>
              <a:stretch/>
            </p:blipFill>
            <p:spPr>
              <a:xfrm>
                <a:off x="5967309" y="6026651"/>
                <a:ext cx="1053741" cy="1406769"/>
              </a:xfrm>
              <a:prstGeom prst="rect">
                <a:avLst/>
              </a:prstGeom>
            </p:spPr>
          </p:pic>
          <p:cxnSp>
            <p:nvCxnSpPr>
              <p:cNvPr id="10" name="Straight Connector 9">
                <a:extLst>
                  <a:ext uri="{FF2B5EF4-FFF2-40B4-BE49-F238E27FC236}">
                    <a16:creationId xmlns:a16="http://schemas.microsoft.com/office/drawing/2014/main" id="{2D78C0B6-C5A8-8ED0-3FBF-16075D10DE74}"/>
                  </a:ext>
                </a:extLst>
              </p:cNvPr>
              <p:cNvCxnSpPr>
                <a:cxnSpLocks/>
                <a:stCxn id="8" idx="7"/>
                <a:endCxn id="8" idx="3"/>
              </p:cNvCxnSpPr>
              <p:nvPr/>
            </p:nvCxnSpPr>
            <p:spPr>
              <a:xfrm flipH="1">
                <a:off x="5853391" y="6089246"/>
                <a:ext cx="1281576" cy="1281576"/>
              </a:xfrm>
              <a:prstGeom prst="line">
                <a:avLst/>
              </a:prstGeom>
              <a:ln w="127000">
                <a:solidFill>
                  <a:srgbClr val="2E1C46"/>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A913DCAE-280E-600B-6D49-E0FE3337CABF}"/>
                </a:ext>
              </a:extLst>
            </p:cNvPr>
            <p:cNvSpPr/>
            <p:nvPr/>
          </p:nvSpPr>
          <p:spPr>
            <a:xfrm rot="18900000">
              <a:off x="5705190" y="3843724"/>
              <a:ext cx="5721423" cy="261596"/>
            </a:xfrm>
            <a:prstGeom prst="rect">
              <a:avLst/>
            </a:prstGeom>
            <a:solidFill>
              <a:srgbClr val="2E1C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663988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1B0CB95-36B7-6BE6-4706-00D65AB4BD2E}"/>
              </a:ext>
              <a:ext uri="{C183D7F6-B498-43B3-948B-1728B52AA6E4}">
                <adec:decorative xmlns:adec="http://schemas.microsoft.com/office/drawing/2017/decorative" val="1"/>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GB" dirty="0"/>
              <a:t>Remember: Misusing AI is cheating!</a:t>
            </a:r>
          </a:p>
        </p:txBody>
      </p:sp>
      <p:pic>
        <p:nvPicPr>
          <p:cNvPr id="9" name="Picture 8">
            <a:extLst>
              <a:ext uri="{FF2B5EF4-FFF2-40B4-BE49-F238E27FC236}">
                <a16:creationId xmlns:a16="http://schemas.microsoft.com/office/drawing/2014/main" id="{B69C5C16-1403-A9CD-9622-17FC68EB32AE}"/>
              </a:ext>
              <a:ext uri="{C183D7F6-B498-43B3-948B-1728B52AA6E4}">
                <adec:decorative xmlns:adec="http://schemas.microsoft.com/office/drawing/2017/decorative" val="1"/>
              </a:ext>
            </a:extLst>
          </p:cNvPr>
          <p:cNvPicPr>
            <a:picLocks noChangeAspect="1"/>
          </p:cNvPicPr>
          <p:nvPr/>
        </p:nvPicPr>
        <p:blipFill rotWithShape="1">
          <a:blip r:embed="rId3"/>
          <a:srcRect l="744" t="1223" r="553" b="1538"/>
          <a:stretch/>
        </p:blipFill>
        <p:spPr>
          <a:xfrm>
            <a:off x="0" y="0"/>
            <a:ext cx="12239116" cy="6858000"/>
          </a:xfrm>
          <a:prstGeom prst="rect">
            <a:avLst/>
          </a:prstGeom>
        </p:spPr>
      </p:pic>
      <p:pic>
        <p:nvPicPr>
          <p:cNvPr id="13" name="Picture 12">
            <a:extLst>
              <a:ext uri="{FF2B5EF4-FFF2-40B4-BE49-F238E27FC236}">
                <a16:creationId xmlns:a16="http://schemas.microsoft.com/office/drawing/2014/main" id="{7F385346-9F9C-57E8-CD6E-F130EA34BB12}"/>
              </a:ext>
              <a:ext uri="{C183D7F6-B498-43B3-948B-1728B52AA6E4}">
                <adec:decorative xmlns:adec="http://schemas.microsoft.com/office/drawing/2017/decorative" val="1"/>
              </a:ext>
            </a:extLst>
          </p:cNvPr>
          <p:cNvPicPr>
            <a:picLocks noChangeAspect="1"/>
          </p:cNvPicPr>
          <p:nvPr/>
        </p:nvPicPr>
        <p:blipFill rotWithShape="1">
          <a:blip r:embed="rId4"/>
          <a:srcRect r="85507" b="79274"/>
          <a:stretch/>
        </p:blipFill>
        <p:spPr>
          <a:xfrm>
            <a:off x="521389" y="1266309"/>
            <a:ext cx="4280190" cy="4325377"/>
          </a:xfrm>
          <a:prstGeom prst="rect">
            <a:avLst/>
          </a:prstGeom>
        </p:spPr>
      </p:pic>
      <p:sp>
        <p:nvSpPr>
          <p:cNvPr id="10" name="TextBox 9">
            <a:extLst>
              <a:ext uri="{FF2B5EF4-FFF2-40B4-BE49-F238E27FC236}">
                <a16:creationId xmlns:a16="http://schemas.microsoft.com/office/drawing/2014/main" id="{6C0633A8-BB13-D32E-95D1-4B2012932D93}"/>
              </a:ext>
            </a:extLst>
          </p:cNvPr>
          <p:cNvSpPr txBox="1">
            <a:spLocks/>
          </p:cNvSpPr>
          <p:nvPr/>
        </p:nvSpPr>
        <p:spPr>
          <a:xfrm>
            <a:off x="4425243" y="1831471"/>
            <a:ext cx="6398702" cy="3195060"/>
          </a:xfrm>
          <a:prstGeom prst="rect">
            <a:avLst/>
          </a:prstGeom>
          <a:solidFill>
            <a:schemeClr val="bg1"/>
          </a:solidFill>
        </p:spPr>
        <p:txBody>
          <a:bodyPr wrap="square" lIns="180000" tIns="180000" rIns="180000" bIns="180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2E1A46"/>
                </a:solidFill>
                <a:effectLst/>
                <a:uLnTx/>
                <a:uFillTx/>
                <a:latin typeface="Montserrat"/>
                <a:ea typeface="+mn-ea"/>
                <a:cs typeface="+mn-cs"/>
              </a:rPr>
              <a:t>REMEMBER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2E1A46"/>
                </a:solidFill>
                <a:effectLst/>
                <a:uLnTx/>
                <a:uFillTx/>
                <a:latin typeface="Montserrat"/>
                <a:ea typeface="+mn-ea"/>
                <a:cs typeface="+mn-cs"/>
              </a:rPr>
              <a:t>Misusing AI is cheating!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2E1A46"/>
              </a:solidFill>
              <a:effectLst/>
              <a:uLnTx/>
              <a:uFillTx/>
              <a:latin typeface="Montserra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2E1A46"/>
                </a:solidFill>
                <a:effectLst/>
                <a:uLnTx/>
                <a:uFillTx/>
                <a:latin typeface="Montserrat" pitchFamily="2" charset="77"/>
                <a:ea typeface="+mn-ea"/>
                <a:cs typeface="+mn-cs"/>
              </a:rPr>
              <a:t>Know the rules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2E1A46"/>
                </a:solidFill>
                <a:effectLst/>
                <a:uLnTx/>
                <a:uFillTx/>
                <a:latin typeface="Montserrat" pitchFamily="2" charset="77"/>
                <a:ea typeface="+mn-ea"/>
                <a:cs typeface="+mn-cs"/>
              </a:rPr>
              <a:t>Talk to your teachers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2E1A46"/>
                </a:solidFill>
                <a:effectLst/>
                <a:uLnTx/>
                <a:uFillTx/>
                <a:latin typeface="Montserrat" pitchFamily="2" charset="77"/>
                <a:ea typeface="+mn-ea"/>
                <a:cs typeface="+mn-cs"/>
              </a:rPr>
              <a:t>Reference clearly</a:t>
            </a:r>
          </a:p>
        </p:txBody>
      </p:sp>
    </p:spTree>
    <p:extLst>
      <p:ext uri="{BB962C8B-B14F-4D97-AF65-F5344CB8AC3E}">
        <p14:creationId xmlns:p14="http://schemas.microsoft.com/office/powerpoint/2010/main" val="2497318283"/>
      </p:ext>
    </p:extLst>
  </p:cSld>
  <p:clrMapOvr>
    <a:masterClrMapping/>
  </p:clrMapOvr>
</p:sld>
</file>

<file path=ppt/theme/theme1.xml><?xml version="1.0" encoding="utf-8"?>
<a:theme xmlns:a="http://schemas.openxmlformats.org/drawingml/2006/main" name="Office Theme">
  <a:themeElements>
    <a:clrScheme name="JCQ Theme">
      <a:dk1>
        <a:srgbClr val="000000"/>
      </a:dk1>
      <a:lt1>
        <a:srgbClr val="FFFFFF"/>
      </a:lt1>
      <a:dk2>
        <a:srgbClr val="44546A"/>
      </a:dk2>
      <a:lt2>
        <a:srgbClr val="E7E6E6"/>
      </a:lt2>
      <a:accent1>
        <a:srgbClr val="2E1A46"/>
      </a:accent1>
      <a:accent2>
        <a:srgbClr val="F39200"/>
      </a:accent2>
      <a:accent3>
        <a:srgbClr val="A5A5A5"/>
      </a:accent3>
      <a:accent4>
        <a:srgbClr val="FFD203"/>
      </a:accent4>
      <a:accent5>
        <a:srgbClr val="3B4FC3"/>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D3EEB30C6BD3B49B0CA6A0030CB0186" ma:contentTypeVersion="8" ma:contentTypeDescription="Create a new document." ma:contentTypeScope="" ma:versionID="0d279b778da692082a2c95114a8f1e21">
  <xsd:schema xmlns:xsd="http://www.w3.org/2001/XMLSchema" xmlns:xs="http://www.w3.org/2001/XMLSchema" xmlns:p="http://schemas.microsoft.com/office/2006/metadata/properties" xmlns:ns2="79509d04-192a-49df-8cea-1b3e11f6683c" xmlns:ns3="9ced29c9-5bae-4889-83c0-7ae7673940d5" targetNamespace="http://schemas.microsoft.com/office/2006/metadata/properties" ma:root="true" ma:fieldsID="a6fa5c28f094b9a1849224d0e2b56c5e" ns2:_="" ns3:_="">
    <xsd:import namespace="79509d04-192a-49df-8cea-1b3e11f6683c"/>
    <xsd:import namespace="9ced29c9-5bae-4889-83c0-7ae7673940d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509d04-192a-49df-8cea-1b3e11f668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ced29c9-5bae-4889-83c0-7ae7673940d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9ced29c9-5bae-4889-83c0-7ae7673940d5">
      <UserInfo>
        <DisplayName/>
        <AccountId xsi:nil="true"/>
        <AccountType/>
      </UserInfo>
    </SharedWithUsers>
  </documentManagement>
</p:properties>
</file>

<file path=customXml/itemProps1.xml><?xml version="1.0" encoding="utf-8"?>
<ds:datastoreItem xmlns:ds="http://schemas.openxmlformats.org/officeDocument/2006/customXml" ds:itemID="{EF6D267D-8498-4AF2-B8C6-E6758C477724}">
  <ds:schemaRefs>
    <ds:schemaRef ds:uri="http://schemas.microsoft.com/sharepoint/v3/contenttype/forms"/>
  </ds:schemaRefs>
</ds:datastoreItem>
</file>

<file path=customXml/itemProps2.xml><?xml version="1.0" encoding="utf-8"?>
<ds:datastoreItem xmlns:ds="http://schemas.openxmlformats.org/officeDocument/2006/customXml" ds:itemID="{56AA0423-5100-4C3F-BFFA-73900EB76C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509d04-192a-49df-8cea-1b3e11f6683c"/>
    <ds:schemaRef ds:uri="9ced29c9-5bae-4889-83c0-7ae7673940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6A09DF-3AE6-4CFC-81F5-CE1110B10479}">
  <ds:schemaRefs>
    <ds:schemaRef ds:uri="http://purl.org/dc/elements/1.1/"/>
    <ds:schemaRef ds:uri="http://schemas.microsoft.com/office/2006/documentManagement/types"/>
    <ds:schemaRef ds:uri="http://purl.org/dc/terms/"/>
    <ds:schemaRef ds:uri="http://schemas.microsoft.com/office/2006/metadata/properties"/>
    <ds:schemaRef ds:uri="http://purl.org/dc/dcmitype/"/>
    <ds:schemaRef ds:uri="79509d04-192a-49df-8cea-1b3e11f6683c"/>
    <ds:schemaRef ds:uri="http://schemas.openxmlformats.org/package/2006/metadata/core-properties"/>
    <ds:schemaRef ds:uri="http://schemas.microsoft.com/office/infopath/2007/PartnerControls"/>
    <ds:schemaRef ds:uri="9ced29c9-5bae-4889-83c0-7ae7673940d5"/>
    <ds:schemaRef ds:uri="http://www.w3.org/XML/1998/namespace"/>
  </ds:schemaRefs>
</ds:datastoreItem>
</file>

<file path=docMetadata/LabelInfo.xml><?xml version="1.0" encoding="utf-8"?>
<clbl:labelList xmlns:clbl="http://schemas.microsoft.com/office/2020/mipLabelMetadata">
  <clbl:label id="{75d6cc78-71b9-42e6-aa2a-b9889a0f080f}" enabled="0" method="" siteId="{75d6cc78-71b9-42e6-aa2a-b9889a0f080f}" removed="1"/>
</clbl:labelList>
</file>

<file path=docProps/app.xml><?xml version="1.0" encoding="utf-8"?>
<Properties xmlns="http://schemas.openxmlformats.org/officeDocument/2006/extended-properties" xmlns:vt="http://schemas.openxmlformats.org/officeDocument/2006/docPropsVTypes">
  <TotalTime>0</TotalTime>
  <Words>369</Words>
  <Application>Microsoft Office PowerPoint</Application>
  <PresentationFormat>Widescreen</PresentationFormat>
  <Paragraphs>49</Paragraphs>
  <Slides>9</Slides>
  <Notes>2</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9</vt:i4>
      </vt:variant>
    </vt:vector>
  </HeadingPairs>
  <TitlesOfParts>
    <vt:vector size="14" baseType="lpstr">
      <vt:lpstr>Montserrat Medium</vt:lpstr>
      <vt:lpstr>Arial</vt:lpstr>
      <vt:lpstr>Calibri</vt:lpstr>
      <vt:lpstr>Montserrat</vt:lpstr>
      <vt:lpstr>Office Theme</vt:lpstr>
      <vt:lpstr>AI and Assessments:  A quick guide for students</vt:lpstr>
      <vt:lpstr>What is AI?</vt:lpstr>
      <vt:lpstr>How can AI be misused in assessments?</vt:lpstr>
      <vt:lpstr>How do I make sure I don’t misuse AI?</vt:lpstr>
      <vt:lpstr>Know the rules!</vt:lpstr>
      <vt:lpstr>Reference reference reference!</vt:lpstr>
      <vt:lpstr>Declare it’s all your own work</vt:lpstr>
      <vt:lpstr>What happens if I misuse AI?</vt:lpstr>
      <vt:lpstr>Remember: Misusing AI is cheating!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Preventing Misuse in Assessments</dc:title>
  <dc:creator>Lalita Handford</dc:creator>
  <cp:lastModifiedBy>Rebecca Broad</cp:lastModifiedBy>
  <cp:revision>137</cp:revision>
  <dcterms:created xsi:type="dcterms:W3CDTF">2024-01-18T11:03:09Z</dcterms:created>
  <dcterms:modified xsi:type="dcterms:W3CDTF">2026-09-14T09:07:49Z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0x0101005D3EEB30C6BD3B49B0CA6A0030CB0186</vt:lpwstr>
  </property>
  <property fmtid="{D5CDD505-2E9C-101B-9397-08002B2CF9AE}" pid="3" name="Order">
    <vt:r8>185700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ies>
</file>